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423" r:id="rId5"/>
    <p:sldId id="441" r:id="rId6"/>
    <p:sldId id="431" r:id="rId7"/>
    <p:sldId id="442" r:id="rId8"/>
    <p:sldId id="445" r:id="rId9"/>
    <p:sldId id="469" r:id="rId10"/>
    <p:sldId id="2145705807" r:id="rId11"/>
    <p:sldId id="475" r:id="rId12"/>
    <p:sldId id="480" r:id="rId13"/>
    <p:sldId id="468" r:id="rId14"/>
    <p:sldId id="2145705805" r:id="rId15"/>
    <p:sldId id="484" r:id="rId16"/>
    <p:sldId id="2145705806" r:id="rId17"/>
    <p:sldId id="2145705808" r:id="rId18"/>
    <p:sldId id="481" r:id="rId19"/>
    <p:sldId id="2145705811" r:id="rId20"/>
    <p:sldId id="2145705810" r:id="rId21"/>
    <p:sldId id="483" r:id="rId22"/>
    <p:sldId id="474" r:id="rId23"/>
    <p:sldId id="2145705809" r:id="rId24"/>
    <p:sldId id="2145705813" r:id="rId25"/>
    <p:sldId id="482" r:id="rId26"/>
    <p:sldId id="2145705812" r:id="rId27"/>
    <p:sldId id="2145705814" r:id="rId28"/>
    <p:sldId id="465" r:id="rId29"/>
    <p:sldId id="2145705819" r:id="rId30"/>
    <p:sldId id="485" r:id="rId31"/>
    <p:sldId id="2145705820" r:id="rId32"/>
    <p:sldId id="2145705821" r:id="rId33"/>
    <p:sldId id="2145705822" r:id="rId34"/>
    <p:sldId id="2145705823" r:id="rId35"/>
    <p:sldId id="2145705815" r:id="rId36"/>
    <p:sldId id="2145705824" r:id="rId37"/>
    <p:sldId id="2145705816" r:id="rId38"/>
    <p:sldId id="2145705825" r:id="rId39"/>
    <p:sldId id="2145705817" r:id="rId40"/>
    <p:sldId id="462" r:id="rId41"/>
    <p:sldId id="443" r:id="rId4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6297"/>
    <a:srgbClr val="06446B"/>
    <a:srgbClr val="F8A91A"/>
    <a:srgbClr val="5F6267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332" autoAdjust="0"/>
  </p:normalViewPr>
  <p:slideViewPr>
    <p:cSldViewPr snapToGrid="0" snapToObjects="1">
      <p:cViewPr varScale="1">
        <p:scale>
          <a:sx n="155" d="100"/>
          <a:sy n="155" d="100"/>
        </p:scale>
        <p:origin x="384" y="1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5192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4" tIns="46586" rIns="93174" bIns="46586" rtlCol="0"/>
          <a:lstStyle>
            <a:lvl1pPr algn="r">
              <a:defRPr sz="1200"/>
            </a:lvl1pPr>
          </a:lstStyle>
          <a:p>
            <a:fld id="{A946F26B-2BE8-124E-8E80-33AA8E637CF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6" rIns="93174" bIns="4658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3"/>
            <a:ext cx="5608320" cy="3660457"/>
          </a:xfrm>
          <a:prstGeom prst="rect">
            <a:avLst/>
          </a:prstGeom>
        </p:spPr>
        <p:txBody>
          <a:bodyPr vert="horz" lIns="93174" tIns="46586" rIns="93174" bIns="4658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4" tIns="46586" rIns="93174" bIns="46586" rtlCol="0" anchor="b"/>
          <a:lstStyle>
            <a:lvl1pPr algn="r">
              <a:defRPr sz="1200"/>
            </a:lvl1pPr>
          </a:lstStyle>
          <a:p>
            <a:fld id="{4864B820-A5EF-474B-B8FF-45D174E5A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3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rgbClr val="3162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8" name="Picture 7" descr="CUGC Logo_Color.ti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6" y="2399236"/>
            <a:ext cx="4536228" cy="17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45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55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3050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6"/>
                </a:solidFill>
                <a:latin typeface="+mn-lt"/>
              </a:defRPr>
            </a:lvl1pPr>
            <a:lvl2pPr marL="288925" indent="0">
              <a:spcBef>
                <a:spcPts val="400"/>
              </a:spcBef>
              <a:spcAft>
                <a:spcPts val="400"/>
              </a:spcAft>
              <a:buFont typeface="Tahoma" panose="020B0604030504040204" pitchFamily="34" charset="0"/>
              <a:buChar char="​"/>
              <a:defRPr sz="1400" b="0" spc="50" baseline="0">
                <a:solidFill>
                  <a:schemeClr val="tx1"/>
                </a:solidFill>
                <a:latin typeface="+mn-lt"/>
              </a:defRPr>
            </a:lvl2pPr>
            <a:lvl3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n-lt"/>
              </a:defRPr>
            </a:lvl3pPr>
            <a:lvl4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4pPr>
            <a:lvl5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tx1"/>
                </a:solidFill>
                <a:latin typeface="+mn-lt"/>
              </a:defRPr>
            </a:lvl5pPr>
            <a:lvl6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4"/>
          <a:stretch/>
        </p:blipFill>
        <p:spPr>
          <a:xfrm>
            <a:off x="-8966" y="258685"/>
            <a:ext cx="4840941" cy="609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66372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704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84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3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44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8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6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2022 Citrix User Group Community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330" y="6410048"/>
            <a:ext cx="896470" cy="348143"/>
          </a:xfrm>
          <a:prstGeom prst="rect">
            <a:avLst/>
          </a:prstGeom>
        </p:spPr>
      </p:pic>
      <p:sp>
        <p:nvSpPr>
          <p:cNvPr id="4" name="MSIPCMContentMarking" descr="{&quot;HashCode&quot;:2104562765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07A58AF1-07EB-94E7-9E9E-FF4DF467154D}"/>
              </a:ext>
            </a:extLst>
          </p:cNvPr>
          <p:cNvSpPr txBox="1"/>
          <p:nvPr userDrawn="1"/>
        </p:nvSpPr>
        <p:spPr>
          <a:xfrm>
            <a:off x="0" y="6614309"/>
            <a:ext cx="122900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852764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681" r:id="rId3"/>
    <p:sldLayoutId id="2147483682" r:id="rId4"/>
    <p:sldLayoutId id="2147483683" r:id="rId5"/>
    <p:sldLayoutId id="2147483685" r:id="rId6"/>
    <p:sldLayoutId id="2147483686" r:id="rId7"/>
    <p:sldLayoutId id="2147483687" r:id="rId8"/>
    <p:sldLayoutId id="2147483690" r:id="rId9"/>
    <p:sldLayoutId id="2147483724" r:id="rId10"/>
    <p:sldLayoutId id="2147483699" r:id="rId11"/>
    <p:sldLayoutId id="214748370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69863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12763" indent="-17145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600" kern="100" spc="-30" baseline="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1400"/>
        </a:spcBef>
        <a:buFont typeface="Tahoma" panose="020B0604030504040204" pitchFamily="34" charset="0"/>
        <a:buChar char="​"/>
        <a:defRPr sz="2200" kern="100" spc="-5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79000"/>
        </a:lnSpc>
        <a:spcBef>
          <a:spcPts val="200"/>
        </a:spcBef>
        <a:spcAft>
          <a:spcPts val="800"/>
        </a:spcAft>
        <a:buFont typeface="Tahoma" panose="020B0604030504040204" pitchFamily="34" charset="0"/>
        <a:buChar char="​"/>
        <a:defRPr sz="1400" b="1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defRPr sz="14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loudpilot.no/blog/Deep-dive-Hybrid-Identity-using-Azure-AD-Connect-Cloud-Sync/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RDP%20Protocol%20Specification%20Change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updates.cloud.com/details/multi-tenant-support-in-fas-auth1781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-euc.com/microsoft-teams-optimization-in-a-virtual-desktop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tmurgent.com/AppV/Images/ReportCard/MSIX_Report_Card_21H2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7.sv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sandbu/mycug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log.fox-it.com/2022/12/28/cve-2022-27510-cve-2022-27518-measuring-citrix-adc-gateway-version-adoption-on-the-interne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569562" y="0"/>
            <a:ext cx="3622438" cy="6858000"/>
            <a:chOff x="258790" y="0"/>
            <a:chExt cx="3622438" cy="685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13" t="32820" r="33572" b="33388"/>
            <a:stretch/>
          </p:blipFill>
          <p:spPr>
            <a:xfrm>
              <a:off x="258795" y="0"/>
              <a:ext cx="3622429" cy="231743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21" t="31668" r="13423" b="3643"/>
            <a:stretch/>
          </p:blipFill>
          <p:spPr>
            <a:xfrm>
              <a:off x="258791" y="2313832"/>
              <a:ext cx="3622433" cy="22787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55" t="36288" r="2441" b="10760"/>
            <a:stretch/>
          </p:blipFill>
          <p:spPr>
            <a:xfrm>
              <a:off x="258795" y="4592595"/>
              <a:ext cx="3622429" cy="2265405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58791" y="1718808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58790" y="3997572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8795" y="6262977"/>
              <a:ext cx="3622433" cy="595023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8843" y="1718809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LEARN.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38843" y="4022393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SHARE.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8843" y="6273225"/>
              <a:ext cx="33423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CONNECT.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8975" y="1879910"/>
            <a:ext cx="6997963" cy="3146606"/>
            <a:chOff x="4436189" y="1718808"/>
            <a:chExt cx="6997963" cy="314660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6189" y="1718808"/>
              <a:ext cx="6997963" cy="20544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331789" y="4496082"/>
              <a:ext cx="5102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316297"/>
                  </a:solidFill>
                  <a:latin typeface="Calibri Light" charset="0"/>
                  <a:ea typeface="Calibri Light" charset="0"/>
                  <a:cs typeface="Calibri Light" charset="0"/>
                </a:rPr>
                <a:t>WWW.MYCUGC.ORG</a:t>
              </a:r>
              <a:r>
                <a:rPr lang="en-US" dirty="0">
                  <a:solidFill>
                    <a:schemeClr val="bg2"/>
                  </a:solidFill>
                  <a:latin typeface="Calibri Light" charset="0"/>
                  <a:ea typeface="Calibri Light" charset="0"/>
                  <a:cs typeface="Calibri Light" charset="0"/>
                </a:rPr>
                <a:t> </a:t>
              </a:r>
              <a:endParaRPr lang="en-US" dirty="0">
                <a:solidFill>
                  <a:srgbClr val="316297"/>
                </a:solidFill>
                <a:latin typeface="Calibri Light" charset="0"/>
                <a:ea typeface="Calibri Light" charset="0"/>
                <a:cs typeface="Calibri Light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31789" y="3911307"/>
              <a:ext cx="5102363" cy="584775"/>
            </a:xfrm>
            <a:prstGeom prst="rect">
              <a:avLst/>
            </a:prstGeom>
            <a:solidFill>
              <a:srgbClr val="316297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JOIN TODAY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737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with Azure Virtual Desktop &amp; Windows 365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4801314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  <a:cs typeface="Segoe UI Semibold" panose="020B0702040204020203" pitchFamily="34" charset="0"/>
              </a:rPr>
              <a:t>ShortPath for Public Networks GA (W365 and AVD)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UDP instead of TCP for Public Networks 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No need to do any changes is enabled by default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  <a:cs typeface="Segoe UI Semibold" panose="020B0702040204020203" pitchFamily="34" charset="0"/>
              </a:rPr>
              <a:t>Preview of SSO for Azure AD and Hybrid Joined Machines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Remember Kerberos Objects if Hybrid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Remeber </a:t>
            </a:r>
            <a:r>
              <a:rPr lang="en-US" b="1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enablerdsaadauth</a:t>
            </a:r>
            <a:r>
              <a:rPr lang="nb-NO" i="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 Semibold" panose="020B0702040204020203" pitchFamily="34" charset="0"/>
              </a:rPr>
              <a:t> on </a:t>
            </a:r>
            <a:r>
              <a:rPr lang="nb-NO" dirty="0">
                <a:solidFill>
                  <a:schemeClr val="tx1"/>
                </a:solidFill>
                <a:latin typeface="Segoe UI" panose="020B0502040204020203" pitchFamily="34" charset="0"/>
                <a:cs typeface="Segoe UI Semibold" panose="020B0702040204020203" pitchFamily="34" charset="0"/>
              </a:rPr>
              <a:t>host pools</a:t>
            </a: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  <a:cs typeface="Segoe UI Semibold" panose="020B0702040204020203" pitchFamily="34" charset="0"/>
              </a:rPr>
              <a:t>FSLogix and Azure AD-Joined machines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Supports Azure Files with Azure AD Kerberos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Does not require line-of-sight to domain controllers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Remember that Azure AD Connect will be replaced by </a:t>
            </a:r>
            <a:b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Cloud Sync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6306B31-1F9B-AD68-3CAB-2F1A550CF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138" y="3515737"/>
            <a:ext cx="5348874" cy="210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C173ABAE-9731-4D0B-5B75-76CB846BFC73}"/>
              </a:ext>
            </a:extLst>
          </p:cNvPr>
          <p:cNvSpPr txBox="1"/>
          <p:nvPr/>
        </p:nvSpPr>
        <p:spPr>
          <a:xfrm>
            <a:off x="6332138" y="5830878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3"/>
              </a:rPr>
              <a:t>https://www.cloudpilot.no/blog/Deep-dive-Hybrid-Identity-using-Azure-AD-Connect-Cloud-Sync/</a:t>
            </a:r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277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with Azure Virtual Desktop &amp; Windows 365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5594865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Private Link support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Scheduled agent update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New diagnostics information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Point in time restore for Windows 365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Coming with Offline Support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With Automatic Sync (What XenClient never had?!)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Also with Direct Windows 365 Boot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u="sng" dirty="0">
                <a:solidFill>
                  <a:schemeClr val="tx1"/>
                </a:solidFill>
                <a:cs typeface="Segoe UI Semibold" panose="020B0702040204020203" pitchFamily="34" charset="0"/>
              </a:rPr>
              <a:t>Very little done on the Protocol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  <a:hlinkClick r:id="rId2"/>
              </a:rPr>
              <a:t>RDP Protocol Specification Changes</a:t>
            </a: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3B2BE-1DA0-52C5-6D8C-1A2668DF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47" y="3660868"/>
            <a:ext cx="3481370" cy="2541762"/>
          </a:xfrm>
          <a:prstGeom prst="rect">
            <a:avLst/>
          </a:prstGeom>
        </p:spPr>
      </p:pic>
      <p:pic>
        <p:nvPicPr>
          <p:cNvPr id="1026" name="Picture 2" descr="A diagram that shows Private Link connecting a local client to the Azure Virtual Desktop service.">
            <a:extLst>
              <a:ext uri="{FF2B5EF4-FFF2-40B4-BE49-F238E27FC236}">
                <a16:creationId xmlns:a16="http://schemas.microsoft.com/office/drawing/2014/main" id="{3EE401B8-87E8-63E7-FBF4-92C88C9A0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759" y="1491229"/>
            <a:ext cx="5626020" cy="185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</a:t>
            </a:r>
            <a:r>
              <a:rPr lang="nb-NO" dirty="0" err="1"/>
              <a:t>with</a:t>
            </a:r>
            <a:r>
              <a:rPr lang="nb-NO" dirty="0"/>
              <a:t> Citrix </a:t>
            </a:r>
            <a:r>
              <a:rPr lang="nb-NO" dirty="0" err="1"/>
              <a:t>Cloud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4881849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Geolocation </a:t>
            </a:r>
            <a:r>
              <a:rPr lang="nb-NO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redirection</a:t>
            </a:r>
            <a:endParaRPr lang="nb-NO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Provides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smart </a:t>
            </a: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access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</a:t>
            </a: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based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</a:t>
            </a: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upon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location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Integration with Windows 365 with HDX Plus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creating Azure AD Joined / Intune on master images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Hibernation of Azure VM’s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Google Cloud Identity Support for Workspace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SAML Group-based authentication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AD support for Connector Appliance (Also Nutanix AHV)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 to deliver MSIX and MSIX app attach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CFC2B-2DD4-3D42-6FB9-AF064AD5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274" y="3824415"/>
            <a:ext cx="4067525" cy="2370891"/>
          </a:xfrm>
          <a:prstGeom prst="rect">
            <a:avLst/>
          </a:prstGeom>
          <a:ln w="127000" cap="sq">
            <a:solidFill>
              <a:schemeClr val="accent1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B2F210-25DB-4FF7-7119-049A4ED48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75" y="2097810"/>
            <a:ext cx="5841224" cy="95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</a:t>
            </a:r>
            <a:r>
              <a:rPr lang="nb-NO" dirty="0" err="1"/>
              <a:t>with</a:t>
            </a:r>
            <a:r>
              <a:rPr lang="nb-NO" dirty="0"/>
              <a:t> Citrix </a:t>
            </a:r>
            <a:r>
              <a:rPr lang="nb-NO" dirty="0" err="1"/>
              <a:t>Cloud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4917757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Session Recording Service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Reduce footprint on-prem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Also support for Linux VDA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Citrix Enterprise Browser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Management trough Global App Config Service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Extension Management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Simplified SSO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Browser Content Redirection Chrome 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Stronger Partnership with Google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schemeClr val="tx1"/>
                </a:solidFill>
                <a:cs typeface="Segoe UI Semibold" panose="020B0702040204020203" pitchFamily="34" charset="0"/>
              </a:rPr>
              <a:t>Gateway Service on GCP PoP’s do not support EDT yet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1"/>
                </a:solidFill>
                <a:effectLst/>
              </a:rPr>
              <a:t>Multi-Tenant Support in FAS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7839ED-118F-11F7-C358-C6C2427D9FCA}"/>
              </a:ext>
            </a:extLst>
          </p:cNvPr>
          <p:cNvSpPr/>
          <p:nvPr/>
        </p:nvSpPr>
        <p:spPr>
          <a:xfrm>
            <a:off x="6808573" y="3224932"/>
            <a:ext cx="4004317" cy="10319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Record number of malicious extensions in Chrome Store in 2022 </a:t>
            </a:r>
            <a:r>
              <a:rPr lang="nb-NO" sz="2000" dirty="0">
                <a:sym typeface="Wingdings" panose="05000000000000000000" pitchFamily="2" charset="2"/>
              </a:rPr>
              <a:t></a:t>
            </a:r>
            <a:endParaRPr lang="en-US" sz="2000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37DF417-3294-B59C-180A-2DE3548C1624}"/>
              </a:ext>
            </a:extLst>
          </p:cNvPr>
          <p:cNvSpPr/>
          <p:nvPr/>
        </p:nvSpPr>
        <p:spPr>
          <a:xfrm>
            <a:off x="6808573" y="1670100"/>
            <a:ext cx="4004317" cy="10319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dirty="0"/>
              <a:t>Still purely management and view - still need SQL server on-premises</a:t>
            </a:r>
            <a:endParaRPr lang="en-US" sz="2000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51DCD1-5A48-4045-616E-43B5C9A71745}"/>
              </a:ext>
            </a:extLst>
          </p:cNvPr>
          <p:cNvSpPr/>
          <p:nvPr/>
        </p:nvSpPr>
        <p:spPr>
          <a:xfrm>
            <a:off x="6960973" y="5502694"/>
            <a:ext cx="4004317" cy="103197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Citrix Cloud Updates | Multi-Tenant Support in FAS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8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</a:t>
            </a:r>
            <a:r>
              <a:rPr lang="nb-NO" dirty="0" err="1"/>
              <a:t>with</a:t>
            </a:r>
            <a:r>
              <a:rPr lang="nb-NO" dirty="0"/>
              <a:t> Citrix </a:t>
            </a:r>
            <a:r>
              <a:rPr lang="nb-NO" dirty="0" err="1"/>
              <a:t>Cloud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309729"/>
            <a:ext cx="11277599" cy="5215274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HTML5 and Microsoft Teams 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Sharefile App for Microsoft Teams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Supports MCS on IBM Cloud (lol)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Azure AD Joined machines supported with </a:t>
            </a:r>
            <a:r>
              <a:rPr lang="en-US" b="1" i="0" dirty="0">
                <a:solidFill>
                  <a:srgbClr val="000000"/>
                </a:solidFill>
                <a:effectLst/>
                <a:latin typeface="Public Sans"/>
              </a:rPr>
              <a:t>Rendezvous (V2)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Public Sans"/>
                <a:cs typeface="Segoe UI Semibold" panose="020B0702040204020203" pitchFamily="34" charset="0"/>
              </a:rPr>
              <a:t>No need for Cloud Connectors or Appliances</a:t>
            </a: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Linux VDA and support for Azure AD authentication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Citrix Adaptive Authentication - Service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2x Cloud based NetScaler instances configured</a:t>
            </a:r>
            <a:b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with Smart Access with EPA Scan and nFactor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Still need to navigate trough the NetScaler UI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Logs in Citrix Cloud (Logs stored for 90 days)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8EE7-AFD6-D9AB-FFBF-76DB2AE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92" y="978493"/>
            <a:ext cx="3205064" cy="2391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FBBE2-AA63-62C0-1EA5-09F24B4F57A1}"/>
              </a:ext>
            </a:extLst>
          </p:cNvPr>
          <p:cNvSpPr txBox="1"/>
          <p:nvPr/>
        </p:nvSpPr>
        <p:spPr>
          <a:xfrm>
            <a:off x="7381914" y="576252"/>
            <a:ext cx="609487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b="1" i="0" dirty="0">
                <a:solidFill>
                  <a:srgbClr val="000000"/>
                </a:solidFill>
                <a:effectLst/>
                <a:latin typeface="Public Sans"/>
              </a:rPr>
              <a:t>Rendezvous (V2) Protocol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90B0B-B28C-14B5-8AE3-D79109E9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951" y="3513998"/>
            <a:ext cx="3350805" cy="30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3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with CVAD 2212 Release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5256311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Web based Studio on-</a:t>
            </a:r>
            <a:r>
              <a:rPr lang="nb-NO" b="1" dirty="0" err="1">
                <a:solidFill>
                  <a:schemeClr val="tx1"/>
                </a:solidFill>
                <a:cs typeface="Segoe UI Semibold" panose="020B0702040204020203" pitchFamily="34" charset="0"/>
              </a:rPr>
              <a:t>premises</a:t>
            </a:r>
            <a:endParaRPr lang="nb-NO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</a:t>
            </a: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delivering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MSIX and App </a:t>
            </a: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Attach</a:t>
            </a:r>
            <a:b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dirty="0" err="1">
                <a:solidFill>
                  <a:schemeClr val="tx1"/>
                </a:solidFill>
                <a:cs typeface="Segoe UI Semibold" panose="020B0702040204020203" pitchFamily="34" charset="0"/>
              </a:rPr>
              <a:t>using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web management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  <a:t>This being the start on bridging the </a:t>
            </a:r>
            <a:b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  <a:t>gap between Cloud and on-</a:t>
            </a:r>
            <a:r>
              <a:rPr lang="nb-NO" sz="2000" dirty="0" err="1">
                <a:solidFill>
                  <a:schemeClr val="tx1"/>
                </a:solidFill>
                <a:cs typeface="Segoe UI Semibold" panose="020B0702040204020203" pitchFamily="34" charset="0"/>
              </a:rPr>
              <a:t>prem</a:t>
            </a:r>
            <a:endParaRPr lang="nb-NO" sz="2000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cs typeface="Segoe UI Semibold" panose="020B0702040204020203" pitchFamily="34" charset="0"/>
              </a:rPr>
              <a:t>Storefront will be revitalized as well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1800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1800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1026" name="Picture 2" descr="Web Studio architecture">
            <a:extLst>
              <a:ext uri="{FF2B5EF4-FFF2-40B4-BE49-F238E27FC236}">
                <a16:creationId xmlns:a16="http://schemas.microsoft.com/office/drawing/2014/main" id="{D2B61A04-5FB3-729B-4211-C3C6EA1FD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25" y="1626126"/>
            <a:ext cx="6249329" cy="287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21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New VMware Horizon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4261167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Next-Gen Platform Available for Azure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AppVolumes App on Demand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Amazon Workspaces Core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Workspace One suppport with multi-user</a:t>
            </a:r>
            <a:b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mode for Azure AD based machines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More focus on insight into DEX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Announced support for Windows 365 (simliar to what Citrix has) </a:t>
            </a: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5122" name="Picture 2" descr="20K user infrastructure cost comparison">
            <a:extLst>
              <a:ext uri="{FF2B5EF4-FFF2-40B4-BE49-F238E27FC236}">
                <a16:creationId xmlns:a16="http://schemas.microsoft.com/office/drawing/2014/main" id="{48F1315E-7151-A160-3BB9-3470CF82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582" y="1566582"/>
            <a:ext cx="6349293" cy="321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7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Other news!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6389954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Teradici remerged as HP Anywhere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Corel with Parallels aquires Awingu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Browser based access to internal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Nerdio Manager supports Azure Stack HCI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Google released ChromeOS Flex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AWS announced Workspace Core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Predefined APIs for VDI providers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Also support for Ubuntu Desktops on Workspaces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Zoom Optimization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56DC9-E65D-1DFE-AB0F-3CF9B9C8D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739" y="1604126"/>
            <a:ext cx="5285304" cy="1721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28F3B-6EEA-370D-5D1A-9F6260E7E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087" y="3325193"/>
            <a:ext cx="4777946" cy="153134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BB9E49-1DC8-BD23-1087-B8926A5386FD}"/>
              </a:ext>
            </a:extLst>
          </p:cNvPr>
          <p:cNvSpPr/>
          <p:nvPr/>
        </p:nvSpPr>
        <p:spPr>
          <a:xfrm>
            <a:off x="6699679" y="5097351"/>
            <a:ext cx="4664364" cy="1246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Some great research on impact of optimizing Teams in VDI (AVD and Citrix)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Teams optimization in a virtual desktop | GO-EUC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4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630"/>
            <a:ext cx="11277599" cy="842025"/>
          </a:xfrm>
        </p:spPr>
        <p:txBody>
          <a:bodyPr/>
          <a:lstStyle/>
          <a:p>
            <a:r>
              <a:rPr lang="nb-NO" dirty="0" err="1"/>
              <a:t>Azure</a:t>
            </a:r>
            <a:r>
              <a:rPr lang="nb-NO" dirty="0"/>
              <a:t> </a:t>
            </a:r>
            <a:r>
              <a:rPr lang="nb-NO" dirty="0" err="1"/>
              <a:t>DevBox</a:t>
            </a:r>
            <a:r>
              <a:rPr lang="nb-NO" dirty="0"/>
              <a:t> and Deployment Enviroments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86444" y="1491229"/>
            <a:ext cx="11277599" cy="3461332"/>
          </a:xfrm>
        </p:spPr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Provide more self-service capabilities to Developers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  <a:cs typeface="Segoe UI Semibold" panose="020B0702040204020203" pitchFamily="34" charset="0"/>
              </a:rPr>
              <a:t>Think about a predefined template/blueprint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DevBox = Virtual Machines like Windows 365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  <a:cs typeface="Segoe UI Semibold" panose="020B0702040204020203" pitchFamily="34" charset="0"/>
              </a:rPr>
              <a:t>Available trough a custom web portal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Deployment Enviroments = Everything else in Azure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200" dirty="0">
                <a:solidFill>
                  <a:schemeClr val="tx1"/>
                </a:solidFill>
                <a:cs typeface="Segoe UI Semibold" panose="020B0702040204020203" pitchFamily="34" charset="0"/>
              </a:rPr>
              <a:t>Currently only available trough the Azure CLI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944E92-0B11-3C4C-82CB-AFFA57AC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256" y="1491230"/>
            <a:ext cx="1912130" cy="276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E13F4DC-F518-9DDD-4AD5-872EA6ABC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9" y="5156248"/>
            <a:ext cx="7115735" cy="105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umbnail image 1 of blog post titled &#10; &#10; &#10;  &#10; &#10; &#10; &#10;    &#10;  &#10;   &#10;    &#10;      &#10;       Announcing Azure Deployment Environments preview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82B40438-D71E-D552-C83E-319F0425E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602" y="4384529"/>
            <a:ext cx="3366639" cy="189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6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 support with VDI capabilities?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B941E6-3039-B02B-13F7-B18C35F238AB}"/>
              </a:ext>
            </a:extLst>
          </p:cNvPr>
          <p:cNvSpPr txBox="1">
            <a:spLocks/>
          </p:cNvSpPr>
          <p:nvPr/>
        </p:nvSpPr>
        <p:spPr bwMode="gray">
          <a:xfrm>
            <a:off x="86444" y="1391021"/>
            <a:ext cx="11277599" cy="5390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8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kern="12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None/>
              <a:defRPr sz="1600" kern="1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b="1" kern="1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AVD supported only on  Azure Stack HCI for Hybrid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Multisession support – Shortpath Support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Wierd support limitation – No technical limitation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u="sng" dirty="0">
                <a:solidFill>
                  <a:schemeClr val="tx1"/>
                </a:solidFill>
                <a:cs typeface="Segoe UI Semibold" panose="020B0702040204020203" pitchFamily="34" charset="0"/>
              </a:rPr>
              <a:t>Probably</a:t>
            </a: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 also coming to VMware as well (with Arc supported)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Microsoft coming with it’s own hardware in 2023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Citrix supports Azure Stack HCI (trough SCVMM)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Support for GPU-P (Similiar to vGPU) on Azure Stack HCI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Citrix - Introduced support for again Public Cloud (in 2212)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For those with Hybrid Rights Cloud Subscriptions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400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5" name="Picture 2" descr="thumbnail image 5 of blog post titled &#10; &#10; &#10;  &#10; &#10; &#10; &#10;    &#10;  &#10;   &#10;    &#10;      &#10;       What's new for Azure Stack HCI at Microsoft Ignite 2022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6A680E94-BB55-B19B-8967-F217B27B3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308" y="1648430"/>
            <a:ext cx="4734696" cy="21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60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FEDC9-CC47-384B-AAF5-A005BA825CC3}"/>
              </a:ext>
            </a:extLst>
          </p:cNvPr>
          <p:cNvSpPr/>
          <p:nvPr/>
        </p:nvSpPr>
        <p:spPr>
          <a:xfrm>
            <a:off x="254000" y="6515100"/>
            <a:ext cx="2057400" cy="177800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F9F20425-5145-C04F-87FB-CB96EF625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385413" y="2053458"/>
            <a:ext cx="7336226" cy="2751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DF44B4-E5F1-9048-AC37-A34589CC17CA}"/>
              </a:ext>
            </a:extLst>
          </p:cNvPr>
          <p:cNvSpPr/>
          <p:nvPr/>
        </p:nvSpPr>
        <p:spPr>
          <a:xfrm>
            <a:off x="10236200" y="6057900"/>
            <a:ext cx="1701800" cy="800100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FFBCA-BFD0-9140-8E4E-BF2F61531CE0}"/>
              </a:ext>
            </a:extLst>
          </p:cNvPr>
          <p:cNvSpPr txBox="1"/>
          <p:nvPr/>
        </p:nvSpPr>
        <p:spPr>
          <a:xfrm>
            <a:off x="3872285" y="2141820"/>
            <a:ext cx="8065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  <a:latin typeface="Avenir Light" panose="020B0402020203020204" pitchFamily="34" charset="77"/>
              </a:rPr>
              <a:t>EUC State of the Union </a:t>
            </a:r>
            <a:br>
              <a:rPr lang="en-US" sz="4800" dirty="0">
                <a:solidFill>
                  <a:schemeClr val="bg1"/>
                </a:solidFill>
                <a:latin typeface="Avenir Light" panose="020B0402020203020204" pitchFamily="34" charset="77"/>
              </a:rPr>
            </a:br>
            <a:r>
              <a:rPr lang="en-US" sz="4800" dirty="0">
                <a:solidFill>
                  <a:schemeClr val="bg1"/>
                </a:solidFill>
                <a:latin typeface="Avenir Light" panose="020B0402020203020204" pitchFamily="34" charset="77"/>
              </a:rPr>
              <a:t> 2023 Edition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CF7AFD-83E0-0B4B-8A1C-37990417B71D}"/>
              </a:ext>
            </a:extLst>
          </p:cNvPr>
          <p:cNvSpPr txBox="1"/>
          <p:nvPr/>
        </p:nvSpPr>
        <p:spPr>
          <a:xfrm>
            <a:off x="8359695" y="6330434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#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myCUGC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D54373-676E-3041-865A-751C93C7A0A2}"/>
              </a:ext>
            </a:extLst>
          </p:cNvPr>
          <p:cNvSpPr txBox="1"/>
          <p:nvPr/>
        </p:nvSpPr>
        <p:spPr>
          <a:xfrm>
            <a:off x="9989261" y="6323568"/>
            <a:ext cx="194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</a:rPr>
              <a:t>www.mycugc.org</a:t>
            </a:r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65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Intune and Windows what’s new?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B941E6-3039-B02B-13F7-B18C35F238AB}"/>
              </a:ext>
            </a:extLst>
          </p:cNvPr>
          <p:cNvSpPr txBox="1">
            <a:spLocks/>
          </p:cNvSpPr>
          <p:nvPr/>
        </p:nvSpPr>
        <p:spPr bwMode="gray">
          <a:xfrm>
            <a:off x="86444" y="1263975"/>
            <a:ext cx="11277599" cy="5897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8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kern="12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None/>
              <a:defRPr sz="1600" kern="1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b="1" kern="1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Intune the new name....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New SKU (Advanced Management Suite) in 2023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Support for Linux and ChromeOS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1600" dirty="0">
                <a:solidFill>
                  <a:schemeClr val="tx1"/>
                </a:solidFill>
              </a:rPr>
              <a:t>Microsoft Teams Progressive web app for Linux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Remote Help integration with Service Now and Android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Privileged Identity Management built into the 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Microsoft Tunnel for MAM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Import custom ADMX/ADML templates to Intune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Windows AutoPatch (Windows, Office and Edge) </a:t>
            </a:r>
          </a:p>
          <a:p>
            <a:pPr marL="1657350" lvl="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If you trust Microsoft and all...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200" b="1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6" name="Picture 2" descr="thumbnail image 1 captioned A suite of advanced Intune-based solutions – March 2023">
            <a:extLst>
              <a:ext uri="{FF2B5EF4-FFF2-40B4-BE49-F238E27FC236}">
                <a16:creationId xmlns:a16="http://schemas.microsoft.com/office/drawing/2014/main" id="{070EF341-F743-C003-C939-97236046D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38" y="1249379"/>
            <a:ext cx="3968230" cy="223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45F2F3-D72E-83C0-61A0-FA67B2D77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00" y="3702380"/>
            <a:ext cx="2614014" cy="245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9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Intune and Windows what’s new?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CB941E6-3039-B02B-13F7-B18C35F238AB}"/>
              </a:ext>
            </a:extLst>
          </p:cNvPr>
          <p:cNvSpPr txBox="1">
            <a:spLocks/>
          </p:cNvSpPr>
          <p:nvPr/>
        </p:nvSpPr>
        <p:spPr bwMode="gray">
          <a:xfrm>
            <a:off x="86444" y="1263975"/>
            <a:ext cx="11277599" cy="46869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8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kern="12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None/>
              <a:defRPr sz="1600" kern="1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b="1" kern="1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Smart App Control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PDE (Personal Data Encryption)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For encryption individual files and content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</a:rPr>
              <a:t>Remote Help – Intune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Free for Educational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</a:rPr>
              <a:t>3,5$ Per user per month for Enterprise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Is MSIX now a viable alternative to </a:t>
            </a:r>
            <a:b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</a:b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App-V?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>
                <a:solidFill>
                  <a:schemeClr val="tx1"/>
                </a:solidFill>
                <a:cs typeface="Segoe UI Semibold" panose="020B0702040204020203" pitchFamily="34" charset="0"/>
              </a:rPr>
              <a:t>2022 Scorecard - </a:t>
            </a:r>
            <a:r>
              <a:rPr lang="en-US" dirty="0">
                <a:hlinkClick r:id="rId2"/>
              </a:rPr>
              <a:t>MSIX_Report_Card_21H2</a:t>
            </a:r>
            <a:endParaRPr lang="nb-NO" dirty="0">
              <a:solidFill>
                <a:schemeClr val="tx1"/>
              </a:solidFill>
              <a:cs typeface="Segoe UI Semibold" panose="020B07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42936-A14E-A3A4-7290-36761D4EB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714" y="2827512"/>
            <a:ext cx="3398357" cy="1678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84C65F-2818-BFB7-F3A6-D61DC7004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919" y="1520553"/>
            <a:ext cx="6252879" cy="1547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95D5D5-9F09-3CF0-07D6-19DE2698C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585" y="3271606"/>
            <a:ext cx="5482137" cy="620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62040-A605-1A43-0FD0-F6930D7E4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494" y="4572850"/>
            <a:ext cx="4388953" cy="16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Azure AD Updates in 2022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37C20-41D4-6764-0808-36051DD762BA}"/>
              </a:ext>
            </a:extLst>
          </p:cNvPr>
          <p:cNvSpPr txBox="1"/>
          <p:nvPr/>
        </p:nvSpPr>
        <p:spPr>
          <a:xfrm>
            <a:off x="1096027" y="1358888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Group Write Back in Azure AD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B0345-4242-03AF-F71D-2E761A793D9F}"/>
              </a:ext>
            </a:extLst>
          </p:cNvPr>
          <p:cNvSpPr txBox="1"/>
          <p:nvPr/>
        </p:nvSpPr>
        <p:spPr>
          <a:xfrm>
            <a:off x="4336093" y="1358888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</a:rPr>
              <a:t>Entra Permissions Management (Cloudknox)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DD0B42-1616-7117-F6C1-55E1BDBDC235}"/>
              </a:ext>
            </a:extLst>
          </p:cNvPr>
          <p:cNvSpPr txBox="1"/>
          <p:nvPr/>
        </p:nvSpPr>
        <p:spPr>
          <a:xfrm>
            <a:off x="1096027" y="1826694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FIDO2 Azure MFA Verification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7C17E-91EC-D2DA-25D7-3F4331A0CCC9}"/>
              </a:ext>
            </a:extLst>
          </p:cNvPr>
          <p:cNvSpPr txBox="1"/>
          <p:nvPr/>
        </p:nvSpPr>
        <p:spPr>
          <a:xfrm>
            <a:off x="7636701" y="1358888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Workload Identity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17434-2811-9281-2429-B88ADCF6BAE3}"/>
              </a:ext>
            </a:extLst>
          </p:cNvPr>
          <p:cNvSpPr txBox="1"/>
          <p:nvPr/>
        </p:nvSpPr>
        <p:spPr>
          <a:xfrm>
            <a:off x="7636701" y="1826694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Cross tenant federations and Teams Shared Channel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885E56-E40A-B419-3D08-14B4DC776D98}"/>
              </a:ext>
            </a:extLst>
          </p:cNvPr>
          <p:cNvSpPr txBox="1"/>
          <p:nvPr/>
        </p:nvSpPr>
        <p:spPr>
          <a:xfrm>
            <a:off x="7636701" y="2546040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Secure authentication with temporary pass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DE3FBA-0875-58D9-52BA-085741FA0476}"/>
              </a:ext>
            </a:extLst>
          </p:cNvPr>
          <p:cNvSpPr txBox="1"/>
          <p:nvPr/>
        </p:nvSpPr>
        <p:spPr>
          <a:xfrm>
            <a:off x="7636701" y="3260676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Certificate based authentication in Azure AD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AB485F-5B4D-A16E-7A13-18FEEF8809FA}"/>
              </a:ext>
            </a:extLst>
          </p:cNvPr>
          <p:cNvSpPr txBox="1"/>
          <p:nvPr/>
        </p:nvSpPr>
        <p:spPr>
          <a:xfrm>
            <a:off x="4336093" y="2065040"/>
            <a:ext cx="2906038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Improved Identity Flow with Logic App and Entitlement Managemnet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CF0D4-8D64-1B90-6ADF-A04A0FE13A7C}"/>
              </a:ext>
            </a:extLst>
          </p:cNvPr>
          <p:cNvSpPr txBox="1"/>
          <p:nvPr/>
        </p:nvSpPr>
        <p:spPr>
          <a:xfrm>
            <a:off x="1096027" y="2357646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Nested group membership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B11B67-AAE0-E953-4A41-025363038464}"/>
              </a:ext>
            </a:extLst>
          </p:cNvPr>
          <p:cNvSpPr txBox="1"/>
          <p:nvPr/>
        </p:nvSpPr>
        <p:spPr>
          <a:xfrm>
            <a:off x="7636701" y="3923198"/>
            <a:ext cx="2906038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Automatisk removal of inactive user accounts using access review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DF4086-2AD6-E4D4-E4BA-D8B067589F1C}"/>
              </a:ext>
            </a:extLst>
          </p:cNvPr>
          <p:cNvSpPr txBox="1"/>
          <p:nvPr/>
        </p:nvSpPr>
        <p:spPr>
          <a:xfrm>
            <a:off x="4336093" y="3033335"/>
            <a:ext cx="2906038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Basic authentication from Exchange Online removed now </a:t>
            </a:r>
            <a:r>
              <a:rPr lang="nb-NO" sz="1600" b="1" dirty="0">
                <a:solidFill>
                  <a:schemeClr val="bg1"/>
                </a:solidFill>
              </a:rPr>
              <a:t>in January 2023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56910F-8428-B2B0-CEB0-F0531FBD6E45}"/>
              </a:ext>
            </a:extLst>
          </p:cNvPr>
          <p:cNvSpPr txBox="1"/>
          <p:nvPr/>
        </p:nvSpPr>
        <p:spPr>
          <a:xfrm>
            <a:off x="1096027" y="2856621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</a:rPr>
              <a:t>Continous Access Evaluation 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393AEF-0C17-A8E4-D16E-4CA400F661E7}"/>
              </a:ext>
            </a:extLst>
          </p:cNvPr>
          <p:cNvSpPr txBox="1"/>
          <p:nvPr/>
        </p:nvSpPr>
        <p:spPr>
          <a:xfrm>
            <a:off x="1096027" y="4007301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</a:rPr>
              <a:t>Cloud Trust (GA)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90F99C-B587-8EDE-D2C9-FDC4FFAC4A6D}"/>
              </a:ext>
            </a:extLst>
          </p:cNvPr>
          <p:cNvSpPr txBox="1"/>
          <p:nvPr/>
        </p:nvSpPr>
        <p:spPr>
          <a:xfrm>
            <a:off x="1096027" y="3338423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Custom attributes for access Control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F2FB3-8BEE-1D6F-1256-EC8490241A90}"/>
              </a:ext>
            </a:extLst>
          </p:cNvPr>
          <p:cNvSpPr txBox="1"/>
          <p:nvPr/>
        </p:nvSpPr>
        <p:spPr>
          <a:xfrm>
            <a:off x="4336093" y="4007301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Configure Lifetime of Access Token in Azure AD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A8477-FE15-D4D4-3F42-B5AB8EC6CD98}"/>
              </a:ext>
            </a:extLst>
          </p:cNvPr>
          <p:cNvSpPr txBox="1"/>
          <p:nvPr/>
        </p:nvSpPr>
        <p:spPr>
          <a:xfrm>
            <a:off x="1096027" y="4468965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Marketing here decided to change all the names.....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16F7FA-7599-D0E4-5BC6-6D9D390B2AD8}"/>
              </a:ext>
            </a:extLst>
          </p:cNvPr>
          <p:cNvSpPr txBox="1"/>
          <p:nvPr/>
        </p:nvSpPr>
        <p:spPr>
          <a:xfrm>
            <a:off x="1096027" y="5194697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Azure AD Kerberos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15B22D-3A0A-50CB-1EC9-26B40C60D473}"/>
              </a:ext>
            </a:extLst>
          </p:cNvPr>
          <p:cNvSpPr txBox="1"/>
          <p:nvPr/>
        </p:nvSpPr>
        <p:spPr>
          <a:xfrm>
            <a:off x="4336093" y="4735045"/>
            <a:ext cx="2906038" cy="584775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</a:rPr>
              <a:t>On-</a:t>
            </a:r>
            <a:r>
              <a:rPr lang="nb-NO" sz="1600" dirty="0" err="1">
                <a:solidFill>
                  <a:schemeClr val="bg1"/>
                </a:solidFill>
              </a:rPr>
              <a:t>prem</a:t>
            </a:r>
            <a:r>
              <a:rPr lang="nb-NO" sz="1600">
                <a:solidFill>
                  <a:schemeClr val="bg1"/>
                </a:solidFill>
              </a:rPr>
              <a:t> </a:t>
            </a:r>
            <a:r>
              <a:rPr lang="nb-NO" sz="1600" dirty="0" err="1">
                <a:solidFill>
                  <a:schemeClr val="bg1"/>
                </a:solidFill>
              </a:rPr>
              <a:t>user</a:t>
            </a:r>
            <a:r>
              <a:rPr lang="nb-NO" sz="1600" dirty="0">
                <a:solidFill>
                  <a:schemeClr val="bg1"/>
                </a:solidFill>
              </a:rPr>
              <a:t> </a:t>
            </a:r>
            <a:r>
              <a:rPr lang="nb-NO" sz="1600" dirty="0" err="1">
                <a:solidFill>
                  <a:schemeClr val="bg1"/>
                </a:solidFill>
              </a:rPr>
              <a:t>provisioning</a:t>
            </a:r>
            <a:r>
              <a:rPr lang="nb-NO" sz="1600" dirty="0">
                <a:solidFill>
                  <a:schemeClr val="bg1"/>
                </a:solidFill>
              </a:rPr>
              <a:t> </a:t>
            </a:r>
            <a:r>
              <a:rPr lang="nb-NO" sz="1600">
                <a:solidFill>
                  <a:schemeClr val="bg1"/>
                </a:solidFill>
              </a:rPr>
              <a:t>(LDAP </a:t>
            </a:r>
            <a:r>
              <a:rPr lang="nb-NO" sz="1600" dirty="0">
                <a:solidFill>
                  <a:schemeClr val="bg1"/>
                </a:solidFill>
              </a:rPr>
              <a:t>and</a:t>
            </a:r>
            <a:r>
              <a:rPr lang="nb-NO" sz="1600">
                <a:solidFill>
                  <a:schemeClr val="bg1"/>
                </a:solidFill>
              </a:rPr>
              <a:t> SQL)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E320AD-17FE-DCE1-2361-5CC644B03D8C}"/>
              </a:ext>
            </a:extLst>
          </p:cNvPr>
          <p:cNvSpPr txBox="1"/>
          <p:nvPr/>
        </p:nvSpPr>
        <p:spPr>
          <a:xfrm>
            <a:off x="7636701" y="4884463"/>
            <a:ext cx="2906038" cy="338554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Lifecycle Workflows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24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Teams Shared Channels and Azure AD B2B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pic>
        <p:nvPicPr>
          <p:cNvPr id="2050" name="Picture 2" descr="Diagram illustrating B2B direct connect">
            <a:extLst>
              <a:ext uri="{FF2B5EF4-FFF2-40B4-BE49-F238E27FC236}">
                <a16:creationId xmlns:a16="http://schemas.microsoft.com/office/drawing/2014/main" id="{E4BC1244-4517-2E0E-F5EA-32CA2E48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92" y="3876476"/>
            <a:ext cx="3792345" cy="230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illustrating B2B collaboration.">
            <a:extLst>
              <a:ext uri="{FF2B5EF4-FFF2-40B4-BE49-F238E27FC236}">
                <a16:creationId xmlns:a16="http://schemas.microsoft.com/office/drawing/2014/main" id="{E400BE1C-9449-423C-FA57-E3AED6005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192" y="1327817"/>
            <a:ext cx="3855073" cy="234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 showing trust settings.">
            <a:extLst>
              <a:ext uri="{FF2B5EF4-FFF2-40B4-BE49-F238E27FC236}">
                <a16:creationId xmlns:a16="http://schemas.microsoft.com/office/drawing/2014/main" id="{978DB488-067C-E09C-8B83-DDA184EE4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26" y="1327817"/>
            <a:ext cx="5184304" cy="352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41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Hybrid Cloud Kerberos Trust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1106970"/>
          </a:xfrm>
        </p:spPr>
        <p:txBody>
          <a:bodyPr/>
          <a:lstStyle/>
          <a:p>
            <a:endParaRPr lang="nb-NO" dirty="0"/>
          </a:p>
          <a:p>
            <a:pPr marL="342900" indent="-342900">
              <a:buFont typeface="+mj-lt"/>
              <a:buAutoNum type="arabicPeriod"/>
            </a:pPr>
            <a:endParaRPr lang="nb-NO" dirty="0"/>
          </a:p>
          <a:p>
            <a:endParaRPr lang="en-US" dirty="0"/>
          </a:p>
        </p:txBody>
      </p:sp>
      <p:pic>
        <p:nvPicPr>
          <p:cNvPr id="3074" name="Picture 2" descr="thumbnail image 1 of blog post titled &#10; &#10; &#10;  &#10; &#10; &#10; &#10;    &#10;  &#10;   &#10;    &#10;      &#10;       Windows Hello for Business Hybrid Cloud Kerberos Trust is now available!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63373125-F235-5D6D-1DC2-B54588EB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27" y="1525681"/>
            <a:ext cx="5514975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F22FF94-CBBF-994B-ECF6-9CCBEC6A008B}"/>
              </a:ext>
            </a:extLst>
          </p:cNvPr>
          <p:cNvSpPr txBox="1">
            <a:spLocks/>
          </p:cNvSpPr>
          <p:nvPr/>
        </p:nvSpPr>
        <p:spPr bwMode="gray">
          <a:xfrm>
            <a:off x="5935360" y="1391907"/>
            <a:ext cx="5847569" cy="472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1800" kern="100" spc="-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2000" kern="12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None/>
              <a:defRPr sz="1800" kern="100" spc="-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Tahoma" panose="020B0604030504040204" pitchFamily="34" charset="0"/>
              <a:buNone/>
              <a:defRPr sz="1600" kern="1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79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b="1" kern="1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800"/>
              </a:spcAft>
              <a:buFont typeface="Tahoma" panose="020B0604030504040204" pitchFamily="34" charset="0"/>
              <a:buNone/>
              <a:defRPr sz="1600" kern="1200" spc="3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 spc="-5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Calibri Light" panose="020F030202020403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200"/>
              </a:spcBef>
              <a:spcAft>
                <a:spcPts val="1000"/>
              </a:spcAft>
              <a:buFont typeface="Tahoma" panose="020B0604030504040204" pitchFamily="34" charset="0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Uses Azure AD Kerberos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Simpler hybrid setup without the need for PKI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Allows Azure AD Joined devices to have SSO to on-premises workloads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Does not support RDP / VDI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Does not support Run-as commands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Required Windows Hello enabled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b="1" dirty="0">
                <a:solidFill>
                  <a:schemeClr val="tx1"/>
                </a:solidFill>
                <a:cs typeface="Segoe UI Semibold" panose="020B0702040204020203" pitchFamily="34" charset="0"/>
              </a:rPr>
              <a:t>Hybrid clients require initial line-of-sight to DC</a:t>
            </a:r>
          </a:p>
        </p:txBody>
      </p:sp>
    </p:spTree>
    <p:extLst>
      <p:ext uri="{BB962C8B-B14F-4D97-AF65-F5344CB8AC3E}">
        <p14:creationId xmlns:p14="http://schemas.microsoft.com/office/powerpoint/2010/main" val="67193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Other «nifty» related Azure and Azure AD updates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7199" y="1391021"/>
            <a:ext cx="11277599" cy="58508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b="1" dirty="0"/>
              <a:t>Storage V2 Disks and higher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1"/>
                </a:solidFill>
              </a:rPr>
              <a:t>Only for data disks at the 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b="1" dirty="0">
                <a:solidFill>
                  <a:schemeClr val="tx1"/>
                </a:solidFill>
              </a:rPr>
              <a:t>Elastic SAN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1"/>
                </a:solidFill>
              </a:rPr>
              <a:t>Back to iSCSI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800" dirty="0">
                <a:solidFill>
                  <a:schemeClr val="tx1"/>
                </a:solidFill>
              </a:rPr>
              <a:t>Cheaper storage trough for instance File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b="1" dirty="0"/>
              <a:t>Nutanix Clusters available in Azure </a:t>
            </a:r>
            <a:r>
              <a:rPr lang="nb-NO" sz="2000" dirty="0"/>
              <a:t>(US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b="1" dirty="0"/>
              <a:t>Confidental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Windows Admin Center (Supported using Arc)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Azure Bastion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Azure P2S Group based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NV5 A10 GPU machines (NVIDIA A10) now GA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Still quite limited quotas…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5A3B5-D21F-5BDE-5B61-713E0CF4F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30" y="1520767"/>
            <a:ext cx="4592974" cy="2351310"/>
          </a:xfrm>
          <a:prstGeom prst="rect">
            <a:avLst/>
          </a:prstGeom>
        </p:spPr>
      </p:pic>
      <p:pic>
        <p:nvPicPr>
          <p:cNvPr id="1026" name="Picture 2" descr="Step By Step Guide To Configure Azure Bastion Host HTMD Blog">
            <a:extLst>
              <a:ext uri="{FF2B5EF4-FFF2-40B4-BE49-F238E27FC236}">
                <a16:creationId xmlns:a16="http://schemas.microsoft.com/office/drawing/2014/main" id="{5FB92A57-D0AB-9BE3-FF25-03B43C40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059" y="4174353"/>
            <a:ext cx="5434914" cy="187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7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F60EF3-F9D1-004E-C5C3-7F0837BB1335}"/>
              </a:ext>
            </a:extLst>
          </p:cNvPr>
          <p:cNvSpPr txBox="1">
            <a:spLocks/>
          </p:cNvSpPr>
          <p:nvPr/>
        </p:nvSpPr>
        <p:spPr bwMode="gray">
          <a:xfrm>
            <a:off x="3388169" y="145399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</a:rPr>
              <a:t>ZTNA (Zero-Trust Network access)</a:t>
            </a:r>
          </a:p>
        </p:txBody>
      </p:sp>
      <p:grpSp>
        <p:nvGrpSpPr>
          <p:cNvPr id="5" name="Group 1245">
            <a:extLst>
              <a:ext uri="{FF2B5EF4-FFF2-40B4-BE49-F238E27FC236}">
                <a16:creationId xmlns:a16="http://schemas.microsoft.com/office/drawing/2014/main" id="{C4DFCA14-20B8-2BE2-9AD5-7E9CF092468F}"/>
              </a:ext>
            </a:extLst>
          </p:cNvPr>
          <p:cNvGrpSpPr>
            <a:grpSpLocks noChangeAspect="1"/>
          </p:cNvGrpSpPr>
          <p:nvPr/>
        </p:nvGrpSpPr>
        <p:grpSpPr>
          <a:xfrm>
            <a:off x="1311983" y="3529589"/>
            <a:ext cx="685880" cy="1031339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45C623DA-0C3D-CC98-8981-1BE6B30B2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4B0623B2-BB87-F796-63FD-57F9077B6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DBB6829D-1D52-8885-3587-5004B4FD2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B3B01ECC-CC7C-979B-CF32-F8FD279A9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AC475D17-2229-E990-422B-618D5EB97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6CAF7EC-2D6A-EDEF-2723-26BFFF54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090" y="3612235"/>
            <a:ext cx="1116079" cy="91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FFBC76-7D62-255F-1003-706D3C021DA8}"/>
              </a:ext>
            </a:extLst>
          </p:cNvPr>
          <p:cNvSpPr txBox="1"/>
          <p:nvPr/>
        </p:nvSpPr>
        <p:spPr>
          <a:xfrm>
            <a:off x="1215972" y="4614831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End-user</a:t>
            </a:r>
            <a:endParaRPr lang="en-US" sz="2400" b="1" dirty="0"/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3558C4D-86D5-EA94-C32A-18DA1BDC9511}"/>
              </a:ext>
            </a:extLst>
          </p:cNvPr>
          <p:cNvSpPr/>
          <p:nvPr/>
        </p:nvSpPr>
        <p:spPr>
          <a:xfrm>
            <a:off x="5632463" y="3002824"/>
            <a:ext cx="2016224" cy="153617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ZTNA Magic </a:t>
            </a:r>
            <a:endParaRPr lang="en-US" sz="2400" b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D9FEF05-DD90-1326-975F-B9E2720DC6F2}"/>
              </a:ext>
            </a:extLst>
          </p:cNvPr>
          <p:cNvSpPr/>
          <p:nvPr/>
        </p:nvSpPr>
        <p:spPr>
          <a:xfrm>
            <a:off x="3520229" y="3813043"/>
            <a:ext cx="86541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67DF0CA-A11B-7B1E-EF1B-726F12501422}"/>
              </a:ext>
            </a:extLst>
          </p:cNvPr>
          <p:cNvSpPr/>
          <p:nvPr/>
        </p:nvSpPr>
        <p:spPr>
          <a:xfrm>
            <a:off x="8800815" y="3813043"/>
            <a:ext cx="76808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82C6936-8743-CB42-4553-C2DB93B4A8E0}"/>
              </a:ext>
            </a:extLst>
          </p:cNvPr>
          <p:cNvSpPr/>
          <p:nvPr/>
        </p:nvSpPr>
        <p:spPr>
          <a:xfrm>
            <a:off x="9664911" y="2990794"/>
            <a:ext cx="2112235" cy="21663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867" b="1" dirty="0"/>
              <a:t>SaaS</a:t>
            </a:r>
          </a:p>
          <a:p>
            <a:r>
              <a:rPr lang="nb-NO" sz="1867" b="1" dirty="0"/>
              <a:t>TCP/UDP</a:t>
            </a:r>
          </a:p>
          <a:p>
            <a:r>
              <a:rPr lang="nb-NO" sz="1867" b="1" dirty="0"/>
              <a:t>Web Apps</a:t>
            </a:r>
          </a:p>
          <a:p>
            <a:r>
              <a:rPr lang="nb-NO" sz="1867" b="1" dirty="0"/>
              <a:t>Windows Apps</a:t>
            </a:r>
          </a:p>
          <a:p>
            <a:r>
              <a:rPr lang="nb-NO" sz="1867" b="1" dirty="0"/>
              <a:t>File Storage</a:t>
            </a:r>
          </a:p>
          <a:p>
            <a:r>
              <a:rPr lang="nb-NO" sz="1867" b="1" dirty="0"/>
              <a:t>Jumphost</a:t>
            </a:r>
            <a:endParaRPr lang="en-US" sz="1867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3910E35-00B1-FE07-59D3-7D9F5855B837}"/>
              </a:ext>
            </a:extLst>
          </p:cNvPr>
          <p:cNvSpPr/>
          <p:nvPr/>
        </p:nvSpPr>
        <p:spPr>
          <a:xfrm>
            <a:off x="5400975" y="1796819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/>
              <a:t>Identity Posture</a:t>
            </a:r>
            <a:endParaRPr lang="en-US" sz="1867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3BCF3FF-A297-C369-7425-05EE85368CA4}"/>
              </a:ext>
            </a:extLst>
          </p:cNvPr>
          <p:cNvSpPr/>
          <p:nvPr/>
        </p:nvSpPr>
        <p:spPr>
          <a:xfrm>
            <a:off x="5400975" y="2418941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/>
              <a:t>Device Posture</a:t>
            </a:r>
            <a:endParaRPr lang="en-US" sz="1867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5AA50D1-C65C-143F-372D-8F7339768C2A}"/>
              </a:ext>
            </a:extLst>
          </p:cNvPr>
          <p:cNvSpPr/>
          <p:nvPr/>
        </p:nvSpPr>
        <p:spPr>
          <a:xfrm>
            <a:off x="5400975" y="4677139"/>
            <a:ext cx="234372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/>
              <a:t>Condition based access</a:t>
            </a:r>
            <a:endParaRPr lang="en-US" sz="1600" b="1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92235B8-76F7-A57A-B20C-32C8965FA55D}"/>
              </a:ext>
            </a:extLst>
          </p:cNvPr>
          <p:cNvSpPr/>
          <p:nvPr/>
        </p:nvSpPr>
        <p:spPr>
          <a:xfrm>
            <a:off x="5056399" y="5253203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/>
              <a:t>Location</a:t>
            </a:r>
            <a:endParaRPr lang="en-US" sz="1467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1DA01AA-3FD7-F564-45F1-CF84EDC5302C}"/>
              </a:ext>
            </a:extLst>
          </p:cNvPr>
          <p:cNvSpPr/>
          <p:nvPr/>
        </p:nvSpPr>
        <p:spPr>
          <a:xfrm>
            <a:off x="6716194" y="5253203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/>
              <a:t>Time</a:t>
            </a:r>
            <a:endParaRPr lang="en-US" sz="1467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C91890-22E9-EFB4-020E-5ECAE50C0364}"/>
              </a:ext>
            </a:extLst>
          </p:cNvPr>
          <p:cNvSpPr/>
          <p:nvPr/>
        </p:nvSpPr>
        <p:spPr>
          <a:xfrm>
            <a:off x="5056399" y="5811397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/>
              <a:t>Data</a:t>
            </a:r>
            <a:endParaRPr lang="en-US" sz="1467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EA5D061-7CB2-5BD2-EEBC-2B6120735CB0}"/>
              </a:ext>
            </a:extLst>
          </p:cNvPr>
          <p:cNvSpPr/>
          <p:nvPr/>
        </p:nvSpPr>
        <p:spPr>
          <a:xfrm>
            <a:off x="6716194" y="5811397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67" b="1" dirty="0"/>
              <a:t>Session</a:t>
            </a:r>
            <a:endParaRPr lang="en-US" sz="1467" b="1" dirty="0"/>
          </a:p>
        </p:txBody>
      </p:sp>
      <p:sp>
        <p:nvSpPr>
          <p:cNvPr id="24" name="Double Brace 23">
            <a:extLst>
              <a:ext uri="{FF2B5EF4-FFF2-40B4-BE49-F238E27FC236}">
                <a16:creationId xmlns:a16="http://schemas.microsoft.com/office/drawing/2014/main" id="{4ECC8E70-F5C8-84D7-803E-E3C6D82F76E8}"/>
              </a:ext>
            </a:extLst>
          </p:cNvPr>
          <p:cNvSpPr/>
          <p:nvPr/>
        </p:nvSpPr>
        <p:spPr>
          <a:xfrm>
            <a:off x="4480335" y="1700808"/>
            <a:ext cx="4224469" cy="4704523"/>
          </a:xfrm>
          <a:prstGeom prst="brace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1CE6B39-F9D0-746F-BDC5-84145A4D73C8}"/>
              </a:ext>
            </a:extLst>
          </p:cNvPr>
          <p:cNvSpPr/>
          <p:nvPr/>
        </p:nvSpPr>
        <p:spPr>
          <a:xfrm>
            <a:off x="1380067" y="1702322"/>
            <a:ext cx="2813933" cy="1206005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3200" b="1" dirty="0">
                <a:solidFill>
                  <a:schemeClr val="bg1"/>
                </a:solidFill>
              </a:rPr>
              <a:t>Never Trust -  Always Verify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40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32B12900-2314-8888-C0CE-10B83202AC39}"/>
              </a:ext>
            </a:extLst>
          </p:cNvPr>
          <p:cNvSpPr txBox="1">
            <a:spLocks/>
          </p:cNvSpPr>
          <p:nvPr/>
        </p:nvSpPr>
        <p:spPr bwMode="gray">
          <a:xfrm>
            <a:off x="457200" y="524743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ZTNA – Secure Access without VPN??</a:t>
            </a:r>
            <a:endParaRPr lang="en-US" dirty="0"/>
          </a:p>
        </p:txBody>
      </p:sp>
      <p:grpSp>
        <p:nvGrpSpPr>
          <p:cNvPr id="21" name="Group 1245">
            <a:extLst>
              <a:ext uri="{FF2B5EF4-FFF2-40B4-BE49-F238E27FC236}">
                <a16:creationId xmlns:a16="http://schemas.microsoft.com/office/drawing/2014/main" id="{066B8689-DB44-8F7D-25FB-FFD9CD6A3A7A}"/>
              </a:ext>
            </a:extLst>
          </p:cNvPr>
          <p:cNvGrpSpPr>
            <a:grpSpLocks noChangeAspect="1"/>
          </p:cNvGrpSpPr>
          <p:nvPr/>
        </p:nvGrpSpPr>
        <p:grpSpPr>
          <a:xfrm>
            <a:off x="768831" y="3041497"/>
            <a:ext cx="685880" cy="1031339"/>
            <a:chOff x="2559051" y="11390313"/>
            <a:chExt cx="431801" cy="649288"/>
          </a:xfrm>
        </p:grpSpPr>
        <p:sp>
          <p:nvSpPr>
            <p:cNvPr id="22" name="Freeform 663">
              <a:extLst>
                <a:ext uri="{FF2B5EF4-FFF2-40B4-BE49-F238E27FC236}">
                  <a16:creationId xmlns:a16="http://schemas.microsoft.com/office/drawing/2014/main" id="{D0C515C3-6223-7E5A-6F2D-BE8AB1197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23" name="Freeform 664">
              <a:extLst>
                <a:ext uri="{FF2B5EF4-FFF2-40B4-BE49-F238E27FC236}">
                  <a16:creationId xmlns:a16="http://schemas.microsoft.com/office/drawing/2014/main" id="{8D315E6E-45DC-D89C-E06E-B05D5AB66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24" name="Freeform 665">
              <a:extLst>
                <a:ext uri="{FF2B5EF4-FFF2-40B4-BE49-F238E27FC236}">
                  <a16:creationId xmlns:a16="http://schemas.microsoft.com/office/drawing/2014/main" id="{84C9E4FF-8F62-18D4-3F91-1A35414A3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25" name="Freeform 666">
              <a:extLst>
                <a:ext uri="{FF2B5EF4-FFF2-40B4-BE49-F238E27FC236}">
                  <a16:creationId xmlns:a16="http://schemas.microsoft.com/office/drawing/2014/main" id="{253CB6A3-4D4D-D2DA-8378-D3DB689CE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26" name="Freeform 667">
              <a:extLst>
                <a:ext uri="{FF2B5EF4-FFF2-40B4-BE49-F238E27FC236}">
                  <a16:creationId xmlns:a16="http://schemas.microsoft.com/office/drawing/2014/main" id="{9DEFE646-A8E5-4A84-4D51-40AA01E1A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B9C0593-F974-F995-09A8-DE81E286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38" y="3124143"/>
            <a:ext cx="1116079" cy="910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A65E77E-7F4C-C672-59EC-425B67140DC6}"/>
              </a:ext>
            </a:extLst>
          </p:cNvPr>
          <p:cNvSpPr txBox="1"/>
          <p:nvPr/>
        </p:nvSpPr>
        <p:spPr>
          <a:xfrm>
            <a:off x="576809" y="4059222"/>
            <a:ext cx="3420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User – Bob (not in HR)</a:t>
            </a:r>
            <a:endParaRPr lang="en-US" sz="2400" b="1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B8A5C958-496E-98F7-158A-025F18393189}"/>
              </a:ext>
            </a:extLst>
          </p:cNvPr>
          <p:cNvSpPr/>
          <p:nvPr/>
        </p:nvSpPr>
        <p:spPr>
          <a:xfrm>
            <a:off x="5089311" y="2785299"/>
            <a:ext cx="2016224" cy="153617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/>
              <a:t>ZTNA Magic </a:t>
            </a:r>
            <a:endParaRPr lang="en-US" sz="2400" b="1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A0485A5-7AED-2B73-5F4F-3FA28CC73583}"/>
              </a:ext>
            </a:extLst>
          </p:cNvPr>
          <p:cNvSpPr/>
          <p:nvPr/>
        </p:nvSpPr>
        <p:spPr>
          <a:xfrm>
            <a:off x="2977076" y="3324951"/>
            <a:ext cx="2016224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AAF03AFF-5F50-52AD-630C-E2656B96739F}"/>
              </a:ext>
            </a:extLst>
          </p:cNvPr>
          <p:cNvSpPr/>
          <p:nvPr/>
        </p:nvSpPr>
        <p:spPr>
          <a:xfrm>
            <a:off x="7201545" y="3324951"/>
            <a:ext cx="1824203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A7C4A2A-B41D-FB6C-1CB3-72769FD753F6}"/>
              </a:ext>
            </a:extLst>
          </p:cNvPr>
          <p:cNvSpPr/>
          <p:nvPr/>
        </p:nvSpPr>
        <p:spPr>
          <a:xfrm>
            <a:off x="1805215" y="1500748"/>
            <a:ext cx="2708032" cy="134737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867" b="1" dirty="0"/>
              <a:t>Authenticate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MFA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User/Group access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Check Identity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Location/Network</a:t>
            </a:r>
            <a:endParaRPr lang="en-US" sz="1600" b="1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789284C-E085-116C-9134-27AA45015D13}"/>
              </a:ext>
            </a:extLst>
          </p:cNvPr>
          <p:cNvSpPr/>
          <p:nvPr/>
        </p:nvSpPr>
        <p:spPr>
          <a:xfrm>
            <a:off x="1773769" y="4573090"/>
            <a:ext cx="2708032" cy="105611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867" b="1" dirty="0"/>
              <a:t>Device Posture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Antivirus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nb-NO" sz="1600" b="1" dirty="0"/>
              <a:t>EDR</a:t>
            </a:r>
            <a:endParaRPr lang="en-US" sz="1600" b="1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493184D-5A6A-817A-5AD0-D6AA2BFB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769" y="2606819"/>
            <a:ext cx="2064720" cy="8693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5186496-209E-D984-73A2-53541FE3D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284" y="3510387"/>
            <a:ext cx="1930851" cy="79505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941641A-4163-BCDE-BC79-55E6B17D879C}"/>
              </a:ext>
            </a:extLst>
          </p:cNvPr>
          <p:cNvSpPr/>
          <p:nvPr/>
        </p:nvSpPr>
        <p:spPr>
          <a:xfrm>
            <a:off x="4801279" y="4596676"/>
            <a:ext cx="4512501" cy="105611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b-NO" sz="1867" b="1" dirty="0"/>
              <a:t>Session and data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600" b="1" dirty="0"/>
              <a:t>Accessing data at 02 AM?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en-US" sz="1600" b="1" dirty="0"/>
              <a:t>Download bunch of file from HR folders?</a:t>
            </a:r>
          </a:p>
        </p:txBody>
      </p:sp>
    </p:spTree>
    <p:extLst>
      <p:ext uri="{BB962C8B-B14F-4D97-AF65-F5344CB8AC3E}">
        <p14:creationId xmlns:p14="http://schemas.microsoft.com/office/powerpoint/2010/main" val="59429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B242EE-1C71-E584-A3FF-98BB1B4A865D}"/>
              </a:ext>
            </a:extLst>
          </p:cNvPr>
          <p:cNvSpPr txBox="1">
            <a:spLocks/>
          </p:cNvSpPr>
          <p:nvPr/>
        </p:nvSpPr>
        <p:spPr bwMode="gray">
          <a:xfrm>
            <a:off x="417579" y="-78672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ZTNA – What options do we have?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36D61D-FF8D-BE85-B6A8-2E10B1A008FC}"/>
              </a:ext>
            </a:extLst>
          </p:cNvPr>
          <p:cNvSpPr txBox="1"/>
          <p:nvPr/>
        </p:nvSpPr>
        <p:spPr>
          <a:xfrm>
            <a:off x="3983765" y="1181944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>
                <a:latin typeface="IBM Plex Sans" panose="020B0503050203000203" pitchFamily="34" charset="0"/>
              </a:rPr>
              <a:t>Apparently, everyone....</a:t>
            </a:r>
            <a:endParaRPr lang="en-US" sz="2400" dirty="0">
              <a:latin typeface="IBM Plex Sans" panose="020B050305020300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0A9FC-F505-BCE2-AFAB-651EEBE2A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23" y="1770140"/>
            <a:ext cx="5205201" cy="1248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B149D9-88B2-E7DE-13E4-84A25210E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76" y="3114289"/>
            <a:ext cx="6007556" cy="1347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BEB115-2FEB-D72B-7A8B-99751F5F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63" y="4696885"/>
            <a:ext cx="6096000" cy="1550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5A67C2-9FA4-9557-B32B-5800F231C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725" y="2000835"/>
            <a:ext cx="5999989" cy="1253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F04C1-9B71-61F6-7EF8-3750F57C2A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5749" y="3654758"/>
            <a:ext cx="5892128" cy="120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35D0E-417A-FD04-6077-C7796F6222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7888" y="5036056"/>
            <a:ext cx="6063049" cy="126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604845D-A221-F014-CC4A-F155F175FB3B}"/>
              </a:ext>
            </a:extLst>
          </p:cNvPr>
          <p:cNvSpPr txBox="1">
            <a:spLocks/>
          </p:cNvSpPr>
          <p:nvPr/>
        </p:nvSpPr>
        <p:spPr bwMode="gray">
          <a:xfrm>
            <a:off x="290856" y="106680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dirty="0"/>
              <a:t>ZTNA with Microsoft </a:t>
            </a:r>
            <a:endParaRPr lang="en-US" dirty="0"/>
          </a:p>
        </p:txBody>
      </p:sp>
      <p:grpSp>
        <p:nvGrpSpPr>
          <p:cNvPr id="5" name="Group 1245">
            <a:extLst>
              <a:ext uri="{FF2B5EF4-FFF2-40B4-BE49-F238E27FC236}">
                <a16:creationId xmlns:a16="http://schemas.microsoft.com/office/drawing/2014/main" id="{A38DBA21-D6B8-D782-3459-0498C324E2FF}"/>
              </a:ext>
            </a:extLst>
          </p:cNvPr>
          <p:cNvGrpSpPr>
            <a:grpSpLocks noChangeAspect="1"/>
          </p:cNvGrpSpPr>
          <p:nvPr/>
        </p:nvGrpSpPr>
        <p:grpSpPr>
          <a:xfrm>
            <a:off x="1842913" y="3271922"/>
            <a:ext cx="514410" cy="773504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81C2142E-8924-C3AF-E45A-3E34F4F28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8950F344-15A2-4348-9A5C-7F9C2FACB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8272487E-5A4A-5B97-48D2-15C479B5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96740A64-804E-6932-9751-1BE086BF2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7FB807A9-0E51-9C7B-CAD8-3CDF716FA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F1028F3-8445-BFD9-E774-A4D1DC4A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993" y="3333906"/>
            <a:ext cx="837059" cy="6826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88E9D32-78DB-0AB7-37D3-59DA63299E8C}"/>
              </a:ext>
            </a:extLst>
          </p:cNvPr>
          <p:cNvSpPr/>
          <p:nvPr/>
        </p:nvSpPr>
        <p:spPr>
          <a:xfrm>
            <a:off x="1790693" y="1722618"/>
            <a:ext cx="1905821" cy="133982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>
                <a:latin typeface="IBM Plex Sans" panose="020B0503050203000203" pitchFamily="34" charset="0"/>
              </a:rPr>
              <a:t>Azure Active Directory</a:t>
            </a:r>
            <a:endParaRPr lang="en-US" sz="2000" b="1">
              <a:latin typeface="IBM Plex Sans" panose="020B050305020300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9BE0860-82D7-2B76-61DE-71E2E8ABA113}"/>
              </a:ext>
            </a:extLst>
          </p:cNvPr>
          <p:cNvSpPr/>
          <p:nvPr/>
        </p:nvSpPr>
        <p:spPr>
          <a:xfrm>
            <a:off x="1802568" y="4257099"/>
            <a:ext cx="1875628" cy="117655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>
                <a:latin typeface="IBM Plex Sans" panose="020B0503050203000203" pitchFamily="34" charset="0"/>
              </a:rPr>
              <a:t>Intune &amp; Defender</a:t>
            </a:r>
            <a:endParaRPr lang="en-US" sz="2000" b="1">
              <a:latin typeface="IBM Plex Sans" panose="020B050305020300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191C092-AAAE-7CCB-8186-647495567F91}"/>
              </a:ext>
            </a:extLst>
          </p:cNvPr>
          <p:cNvSpPr/>
          <p:nvPr/>
        </p:nvSpPr>
        <p:spPr>
          <a:xfrm>
            <a:off x="5302607" y="4058731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Azure VPN with Azure AD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A7475E-AA6B-2B21-F9F9-B7E7953711A4}"/>
              </a:ext>
            </a:extLst>
          </p:cNvPr>
          <p:cNvSpPr/>
          <p:nvPr/>
        </p:nvSpPr>
        <p:spPr>
          <a:xfrm>
            <a:off x="5270808" y="2319290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Azure Bastion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3FE4171-D756-D44A-9765-011C2E7CFB7A}"/>
              </a:ext>
            </a:extLst>
          </p:cNvPr>
          <p:cNvSpPr/>
          <p:nvPr/>
        </p:nvSpPr>
        <p:spPr>
          <a:xfrm>
            <a:off x="5294259" y="2906603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Azure Application Proxy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176A88-BE36-BAC8-9C27-7A1FB0FF6BFF}"/>
              </a:ext>
            </a:extLst>
          </p:cNvPr>
          <p:cNvSpPr/>
          <p:nvPr/>
        </p:nvSpPr>
        <p:spPr>
          <a:xfrm>
            <a:off x="5295929" y="3482667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Azure Virtual Desktop / W365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2AD8698-0CB0-D315-94AD-F4DBFFA25CDC}"/>
              </a:ext>
            </a:extLst>
          </p:cNvPr>
          <p:cNvSpPr/>
          <p:nvPr/>
        </p:nvSpPr>
        <p:spPr>
          <a:xfrm>
            <a:off x="5270808" y="1742659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Azure AD SaaS apps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DC9169-9742-F62D-D2AF-E8A85AD14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599" y="3070409"/>
            <a:ext cx="1085850" cy="6667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0F2A1E-C5BE-7254-8CC8-31854BF1E8ED}"/>
              </a:ext>
            </a:extLst>
          </p:cNvPr>
          <p:cNvSpPr txBox="1"/>
          <p:nvPr/>
        </p:nvSpPr>
        <p:spPr>
          <a:xfrm>
            <a:off x="3686575" y="3782357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Conditional Access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B8ED314-B382-9B4E-BEA3-49F5E1331B6E}"/>
              </a:ext>
            </a:extLst>
          </p:cNvPr>
          <p:cNvSpPr/>
          <p:nvPr/>
        </p:nvSpPr>
        <p:spPr>
          <a:xfrm>
            <a:off x="8487307" y="2962493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Intern Web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EA79EB9-DD46-A08E-D107-F03D3B96DD0C}"/>
              </a:ext>
            </a:extLst>
          </p:cNvPr>
          <p:cNvSpPr/>
          <p:nvPr/>
        </p:nvSpPr>
        <p:spPr>
          <a:xfrm>
            <a:off x="8468709" y="4103627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TCP/UDP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70695C-915B-347D-5F89-196A6C9AB57D}"/>
              </a:ext>
            </a:extLst>
          </p:cNvPr>
          <p:cNvSpPr/>
          <p:nvPr/>
        </p:nvSpPr>
        <p:spPr>
          <a:xfrm>
            <a:off x="8487307" y="2330539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Jumphost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C425713-9280-5CB1-D613-6F894963151D}"/>
              </a:ext>
            </a:extLst>
          </p:cNvPr>
          <p:cNvSpPr/>
          <p:nvPr/>
        </p:nvSpPr>
        <p:spPr>
          <a:xfrm>
            <a:off x="8487307" y="1792963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SaaS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815890-9A06-79E4-AEBD-BDAD832F8126}"/>
              </a:ext>
            </a:extLst>
          </p:cNvPr>
          <p:cNvSpPr/>
          <p:nvPr/>
        </p:nvSpPr>
        <p:spPr>
          <a:xfrm>
            <a:off x="8486949" y="3543651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VDI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838AE3E-E8E6-672A-970C-3657AED81C9F}"/>
              </a:ext>
            </a:extLst>
          </p:cNvPr>
          <p:cNvSpPr/>
          <p:nvPr/>
        </p:nvSpPr>
        <p:spPr>
          <a:xfrm>
            <a:off x="7428023" y="1756999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7C2406C-3C36-8D0B-692D-02489B09C9A8}"/>
              </a:ext>
            </a:extLst>
          </p:cNvPr>
          <p:cNvSpPr/>
          <p:nvPr/>
        </p:nvSpPr>
        <p:spPr>
          <a:xfrm>
            <a:off x="7417061" y="2318723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604718D-174D-4B1B-6523-5069B3FB4DD3}"/>
              </a:ext>
            </a:extLst>
          </p:cNvPr>
          <p:cNvSpPr/>
          <p:nvPr/>
        </p:nvSpPr>
        <p:spPr>
          <a:xfrm>
            <a:off x="7417061" y="2917852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553D730-0BF6-4EF1-3ECB-7081CD0DC45E}"/>
              </a:ext>
            </a:extLst>
          </p:cNvPr>
          <p:cNvSpPr/>
          <p:nvPr/>
        </p:nvSpPr>
        <p:spPr>
          <a:xfrm>
            <a:off x="7428023" y="3482667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AE8088D-15EE-2F89-55CD-7E96F20A191C}"/>
              </a:ext>
            </a:extLst>
          </p:cNvPr>
          <p:cNvSpPr/>
          <p:nvPr/>
        </p:nvSpPr>
        <p:spPr>
          <a:xfrm>
            <a:off x="7401157" y="4069980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F607EB7-CC7D-0F81-F4F2-FBFD93E6AD9E}"/>
              </a:ext>
            </a:extLst>
          </p:cNvPr>
          <p:cNvSpPr/>
          <p:nvPr/>
        </p:nvSpPr>
        <p:spPr>
          <a:xfrm>
            <a:off x="5295929" y="4615017"/>
            <a:ext cx="1987102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Azure Arc</a:t>
            </a:r>
            <a:endParaRPr lang="en-US" sz="1600" b="1">
              <a:latin typeface="IBM Plex Sans" panose="020B050305020300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55DC20C-2EDA-AE95-4F34-14CE574F5896}"/>
              </a:ext>
            </a:extLst>
          </p:cNvPr>
          <p:cNvSpPr/>
          <p:nvPr/>
        </p:nvSpPr>
        <p:spPr>
          <a:xfrm>
            <a:off x="8468709" y="4699676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SSH/K8s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1238D96-92C5-D6C3-5A3A-EB973E38E7F9}"/>
              </a:ext>
            </a:extLst>
          </p:cNvPr>
          <p:cNvSpPr/>
          <p:nvPr/>
        </p:nvSpPr>
        <p:spPr>
          <a:xfrm>
            <a:off x="7426830" y="4666029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5">
            <a:extLst>
              <a:ext uri="{FF2B5EF4-FFF2-40B4-BE49-F238E27FC236}">
                <a16:creationId xmlns:a16="http://schemas.microsoft.com/office/drawing/2014/main" id="{0EA27F28-AAB4-4F95-3081-C02299734755}"/>
              </a:ext>
            </a:extLst>
          </p:cNvPr>
          <p:cNvSpPr/>
          <p:nvPr/>
        </p:nvSpPr>
        <p:spPr>
          <a:xfrm>
            <a:off x="5294259" y="5208335"/>
            <a:ext cx="1963651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>
                <a:latin typeface="IBM Plex Sans" panose="020B0503050203000203" pitchFamily="34" charset="0"/>
              </a:rPr>
              <a:t>Microsoft Tunnel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35" name="Rectangle: Rounded Corners 36">
            <a:extLst>
              <a:ext uri="{FF2B5EF4-FFF2-40B4-BE49-F238E27FC236}">
                <a16:creationId xmlns:a16="http://schemas.microsoft.com/office/drawing/2014/main" id="{F49AA596-DEE9-6253-B29B-1C6BF335E572}"/>
              </a:ext>
            </a:extLst>
          </p:cNvPr>
          <p:cNvSpPr/>
          <p:nvPr/>
        </p:nvSpPr>
        <p:spPr>
          <a:xfrm>
            <a:off x="8468709" y="5244761"/>
            <a:ext cx="162247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TCP/UDP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36" name="Arrow: Right 54">
            <a:extLst>
              <a:ext uri="{FF2B5EF4-FFF2-40B4-BE49-F238E27FC236}">
                <a16:creationId xmlns:a16="http://schemas.microsoft.com/office/drawing/2014/main" id="{604442C8-FCC2-E468-69BC-7B5EF63853CE}"/>
              </a:ext>
            </a:extLst>
          </p:cNvPr>
          <p:cNvSpPr/>
          <p:nvPr/>
        </p:nvSpPr>
        <p:spPr>
          <a:xfrm>
            <a:off x="7445812" y="5208335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1C7EAB2-208B-C64F-9938-FDCB2A5E7839}"/>
              </a:ext>
            </a:extLst>
          </p:cNvPr>
          <p:cNvSpPr/>
          <p:nvPr/>
        </p:nvSpPr>
        <p:spPr>
          <a:xfrm>
            <a:off x="1498439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4" name="Graphic 3" descr="Video camera">
            <a:extLst>
              <a:ext uri="{FF2B5EF4-FFF2-40B4-BE49-F238E27FC236}">
                <a16:creationId xmlns:a16="http://schemas.microsoft.com/office/drawing/2014/main" id="{A1CF7AD3-26B2-7944-A910-97DFC8567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2431" y="2224267"/>
            <a:ext cx="1741026" cy="174102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FC4B896-FF51-014E-BA2F-C74F14EBF2FE}"/>
              </a:ext>
            </a:extLst>
          </p:cNvPr>
          <p:cNvSpPr/>
          <p:nvPr/>
        </p:nvSpPr>
        <p:spPr>
          <a:xfrm>
            <a:off x="4990618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9" name="Graphic 8" descr="Speech">
            <a:extLst>
              <a:ext uri="{FF2B5EF4-FFF2-40B4-BE49-F238E27FC236}">
                <a16:creationId xmlns:a16="http://schemas.microsoft.com/office/drawing/2014/main" id="{174D0BCC-1AC9-894F-AF33-C3AF9CD00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5145911" y="2047754"/>
            <a:ext cx="2094053" cy="2094053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ED649DA-DE7C-4047-8759-3D82249D1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25610" y="2495790"/>
            <a:ext cx="914400" cy="914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B679CEF-6FCF-B647-9B65-0010028B4C5B}"/>
              </a:ext>
            </a:extLst>
          </p:cNvPr>
          <p:cNvSpPr/>
          <p:nvPr/>
        </p:nvSpPr>
        <p:spPr>
          <a:xfrm>
            <a:off x="8430228" y="1925737"/>
            <a:ext cx="2384385" cy="233808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1898D3-03AB-C54C-8D5C-4FB2556E00CE}"/>
              </a:ext>
            </a:extLst>
          </p:cNvPr>
          <p:cNvSpPr txBox="1"/>
          <p:nvPr/>
        </p:nvSpPr>
        <p:spPr>
          <a:xfrm>
            <a:off x="1498438" y="4493388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You will receive a link to today’s recording.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0AA2CD-569E-F740-BB34-116DC6378F8F}"/>
              </a:ext>
            </a:extLst>
          </p:cNvPr>
          <p:cNvSpPr txBox="1"/>
          <p:nvPr/>
        </p:nvSpPr>
        <p:spPr>
          <a:xfrm>
            <a:off x="4896572" y="4493388"/>
            <a:ext cx="26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Submit your questions in the chat anytime!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423C07-A041-C441-802C-3DAB669136EF}"/>
              </a:ext>
            </a:extLst>
          </p:cNvPr>
          <p:cNvSpPr txBox="1"/>
          <p:nvPr/>
        </p:nvSpPr>
        <p:spPr>
          <a:xfrm>
            <a:off x="8184430" y="4487461"/>
            <a:ext cx="2875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Please fill out our anonymous survey at the end.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0A367-6B83-1A4C-976F-E693C2B671E8}"/>
              </a:ext>
            </a:extLst>
          </p:cNvPr>
          <p:cNvSpPr txBox="1"/>
          <p:nvPr/>
        </p:nvSpPr>
        <p:spPr>
          <a:xfrm>
            <a:off x="3929926" y="248559"/>
            <a:ext cx="4332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Before we get started: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9F109-16CE-454F-8DB2-B58E64A031A3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CBDA97D8-2741-3045-9AF6-6399DED5D3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89532" y="6385013"/>
            <a:ext cx="1072323" cy="4021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E7C55D-D330-334D-9D60-2CBC596F18F9}"/>
              </a:ext>
            </a:extLst>
          </p:cNvPr>
          <p:cNvSpPr txBox="1"/>
          <p:nvPr/>
        </p:nvSpPr>
        <p:spPr>
          <a:xfrm>
            <a:off x="9225759" y="6385013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Graphic 5" descr="Question Mark with solid fill">
            <a:extLst>
              <a:ext uri="{FF2B5EF4-FFF2-40B4-BE49-F238E27FC236}">
                <a16:creationId xmlns:a16="http://schemas.microsoft.com/office/drawing/2014/main" id="{282514E3-AE3A-D348-82BF-3568D88142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396" y="2407124"/>
            <a:ext cx="914400" cy="914400"/>
          </a:xfrm>
          <a:prstGeom prst="rect">
            <a:avLst/>
          </a:prstGeom>
        </p:spPr>
      </p:pic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id="{E1068B4E-6C23-394B-AE99-2EC0F341CE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29601">
            <a:off x="9699537" y="2836710"/>
            <a:ext cx="914400" cy="914400"/>
          </a:xfrm>
          <a:prstGeom prst="rect">
            <a:avLst/>
          </a:prstGeom>
        </p:spPr>
      </p:pic>
      <p:pic>
        <p:nvPicPr>
          <p:cNvPr id="21" name="Graphic 20" descr="Question Mark with solid fill">
            <a:extLst>
              <a:ext uri="{FF2B5EF4-FFF2-40B4-BE49-F238E27FC236}">
                <a16:creationId xmlns:a16="http://schemas.microsoft.com/office/drawing/2014/main" id="{CC2AF8BA-37B1-2C4D-971D-E70DCADE2E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599171">
            <a:off x="8621266" y="28367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6B7440-A358-5A25-6503-BB70863D79FE}"/>
              </a:ext>
            </a:extLst>
          </p:cNvPr>
          <p:cNvSpPr txBox="1">
            <a:spLocks/>
          </p:cNvSpPr>
          <p:nvPr/>
        </p:nvSpPr>
        <p:spPr bwMode="gray">
          <a:xfrm>
            <a:off x="411771" y="217891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So...what would it look like for the users?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A0D31-E22F-329F-34C9-568762106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151" y="1879981"/>
            <a:ext cx="2577420" cy="2162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C7EE74-0018-8187-C611-4EB868FF2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681" y="4280248"/>
            <a:ext cx="7152117" cy="1959415"/>
          </a:xfrm>
          <a:prstGeom prst="rect">
            <a:avLst/>
          </a:prstGeom>
        </p:spPr>
      </p:pic>
      <p:pic>
        <p:nvPicPr>
          <p:cNvPr id="7" name="Picture 2" descr="Retrieving RDP files to leverage the new Remote Desktop client for  connecting to Windows Virtual Desktop resources - Modern Workplace">
            <a:extLst>
              <a:ext uri="{FF2B5EF4-FFF2-40B4-BE49-F238E27FC236}">
                <a16:creationId xmlns:a16="http://schemas.microsoft.com/office/drawing/2014/main" id="{CEE5D941-9F4B-5789-40F3-76A9A63E6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563" y="1814546"/>
            <a:ext cx="4340083" cy="1757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B08A3-DFBB-C2F4-3802-77C1A401F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11" y="3800195"/>
            <a:ext cx="4463819" cy="230666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6BFF6E-CF3A-983D-3843-5096CB19E233}"/>
              </a:ext>
            </a:extLst>
          </p:cNvPr>
          <p:cNvSpPr/>
          <p:nvPr/>
        </p:nvSpPr>
        <p:spPr>
          <a:xfrm>
            <a:off x="6694915" y="4280248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SaaS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B117F0C-6EF8-307A-5C68-EEB403EA86F8}"/>
              </a:ext>
            </a:extLst>
          </p:cNvPr>
          <p:cNvSpPr/>
          <p:nvPr/>
        </p:nvSpPr>
        <p:spPr>
          <a:xfrm>
            <a:off x="1798371" y="3604092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Jumphost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513942-4C17-F223-0628-1BBC9105D9D2}"/>
              </a:ext>
            </a:extLst>
          </p:cNvPr>
          <p:cNvSpPr/>
          <p:nvPr/>
        </p:nvSpPr>
        <p:spPr>
          <a:xfrm>
            <a:off x="8423108" y="4280248"/>
            <a:ext cx="1632181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Internal Web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4D00CB2-A665-E6E9-9032-22AEA0174251}"/>
              </a:ext>
            </a:extLst>
          </p:cNvPr>
          <p:cNvSpPr/>
          <p:nvPr/>
        </p:nvSpPr>
        <p:spPr>
          <a:xfrm>
            <a:off x="4966723" y="1838175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VDI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5BB20D-3E5C-F63A-3252-E607A47FCD6E}"/>
              </a:ext>
            </a:extLst>
          </p:cNvPr>
          <p:cNvSpPr/>
          <p:nvPr/>
        </p:nvSpPr>
        <p:spPr>
          <a:xfrm>
            <a:off x="9479225" y="3032110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TCP/UDP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635F75-FC90-9F8A-880A-E6455EC3DC3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378F61-415B-E86B-0CEB-F496193CFDB9}"/>
              </a:ext>
            </a:extLst>
          </p:cNvPr>
          <p:cNvSpPr txBox="1">
            <a:spLocks/>
          </p:cNvSpPr>
          <p:nvPr/>
        </p:nvSpPr>
        <p:spPr bwMode="gray">
          <a:xfrm>
            <a:off x="390000" y="363797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Citrix Secure Private Access</a:t>
            </a:r>
            <a:endParaRPr lang="en-US" dirty="0"/>
          </a:p>
        </p:txBody>
      </p:sp>
      <p:grpSp>
        <p:nvGrpSpPr>
          <p:cNvPr id="5" name="Group 1245">
            <a:extLst>
              <a:ext uri="{FF2B5EF4-FFF2-40B4-BE49-F238E27FC236}">
                <a16:creationId xmlns:a16="http://schemas.microsoft.com/office/drawing/2014/main" id="{C2508527-10A4-DF6B-D75E-33D1A8962AAE}"/>
              </a:ext>
            </a:extLst>
          </p:cNvPr>
          <p:cNvGrpSpPr>
            <a:grpSpLocks noChangeAspect="1"/>
          </p:cNvGrpSpPr>
          <p:nvPr/>
        </p:nvGrpSpPr>
        <p:grpSpPr>
          <a:xfrm>
            <a:off x="983011" y="3531584"/>
            <a:ext cx="685880" cy="1031339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CA0F67EC-179B-91A9-FD65-836C2DFBA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11A4859C-7D47-38F0-85BD-97D65ADD9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1C735665-FA04-BE8F-17E1-A4704553C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DEA34D7B-0D30-3008-22E2-CEDE6DC186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E1CF477F-8F3F-B795-ABE0-321A0F8C8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B8E35C-1FFD-E239-3705-B41EE0D67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18" y="3614229"/>
            <a:ext cx="1116079" cy="910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2339DD-A716-DE30-30D2-BE93717E4D04}"/>
              </a:ext>
            </a:extLst>
          </p:cNvPr>
          <p:cNvSpPr/>
          <p:nvPr/>
        </p:nvSpPr>
        <p:spPr>
          <a:xfrm>
            <a:off x="1630276" y="2252867"/>
            <a:ext cx="1824203" cy="99940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>
                <a:latin typeface="IBM Plex Sans" panose="020B0503050203000203" pitchFamily="34" charset="0"/>
              </a:rPr>
              <a:t>Many IDP’s</a:t>
            </a:r>
            <a:endParaRPr lang="en-US" sz="1867" b="1" dirty="0">
              <a:latin typeface="IBM Plex Sans" panose="020B050305020300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448E71-6A24-BD62-BE4F-D9519E3170D6}"/>
              </a:ext>
            </a:extLst>
          </p:cNvPr>
          <p:cNvSpPr/>
          <p:nvPr/>
        </p:nvSpPr>
        <p:spPr>
          <a:xfrm>
            <a:off x="1605852" y="4845155"/>
            <a:ext cx="1824203" cy="99940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Device Context from Secure Access Client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FA54FE4-D32F-59DA-1D8F-22DAE67A398F}"/>
              </a:ext>
            </a:extLst>
          </p:cNvPr>
          <p:cNvSpPr/>
          <p:nvPr/>
        </p:nvSpPr>
        <p:spPr>
          <a:xfrm>
            <a:off x="7223580" y="4511152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Citrix Cloud Connector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9D88EC3F-C71A-FCCD-794F-59C0E32FEC95}"/>
              </a:ext>
            </a:extLst>
          </p:cNvPr>
          <p:cNvSpPr/>
          <p:nvPr/>
        </p:nvSpPr>
        <p:spPr>
          <a:xfrm>
            <a:off x="4497472" y="3216820"/>
            <a:ext cx="2016224" cy="153617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latin typeface="IBM Plex Sans" panose="020B0503050203000203" pitchFamily="34" charset="0"/>
              </a:rPr>
              <a:t>Citrix Cloud</a:t>
            </a:r>
            <a:endParaRPr lang="en-US" sz="2400" b="1" dirty="0">
              <a:latin typeface="IBM Plex Sans" panose="020B050305020300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09BD52-727D-4B11-28EB-41BB830453C0}"/>
              </a:ext>
            </a:extLst>
          </p:cNvPr>
          <p:cNvSpPr/>
          <p:nvPr/>
        </p:nvSpPr>
        <p:spPr>
          <a:xfrm>
            <a:off x="9496671" y="2425622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Internal Web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9B5F1CA-F533-6D05-CB81-4BC008AC3A55}"/>
              </a:ext>
            </a:extLst>
          </p:cNvPr>
          <p:cNvSpPr/>
          <p:nvPr/>
        </p:nvSpPr>
        <p:spPr>
          <a:xfrm>
            <a:off x="9479153" y="3001686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TCP/UDP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779FDB-E7AD-EA20-6EB8-F1BCCA58FEFC}"/>
              </a:ext>
            </a:extLst>
          </p:cNvPr>
          <p:cNvSpPr/>
          <p:nvPr/>
        </p:nvSpPr>
        <p:spPr>
          <a:xfrm>
            <a:off x="9489972" y="4249825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Jumphost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pic>
        <p:nvPicPr>
          <p:cNvPr id="19" name="Picture 2" descr="Citrix Workspace - Eksternt skrivebord* | UiT">
            <a:extLst>
              <a:ext uri="{FF2B5EF4-FFF2-40B4-BE49-F238E27FC236}">
                <a16:creationId xmlns:a16="http://schemas.microsoft.com/office/drawing/2014/main" id="{7BE89E2C-93B8-AFC3-4CDC-69AD398A9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053" y="3683929"/>
            <a:ext cx="560851" cy="5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EFAFFBA-14C0-892C-A8AB-B5C128B3D02D}"/>
              </a:ext>
            </a:extLst>
          </p:cNvPr>
          <p:cNvSpPr/>
          <p:nvPr/>
        </p:nvSpPr>
        <p:spPr>
          <a:xfrm>
            <a:off x="3767320" y="3668715"/>
            <a:ext cx="76808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681AAA9-1043-0869-AD8C-0F137E763584}"/>
              </a:ext>
            </a:extLst>
          </p:cNvPr>
          <p:cNvSpPr/>
          <p:nvPr/>
        </p:nvSpPr>
        <p:spPr>
          <a:xfrm>
            <a:off x="7223580" y="2497627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Connector Appliance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8C75E9B-DE9F-EE2D-E83B-C5D00E66D769}"/>
              </a:ext>
            </a:extLst>
          </p:cNvPr>
          <p:cNvSpPr/>
          <p:nvPr/>
        </p:nvSpPr>
        <p:spPr>
          <a:xfrm>
            <a:off x="9489972" y="1770978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SaaS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CE00EA9-CA17-A3DA-D67A-F16F3C7BE5FA}"/>
              </a:ext>
            </a:extLst>
          </p:cNvPr>
          <p:cNvSpPr/>
          <p:nvPr/>
        </p:nvSpPr>
        <p:spPr>
          <a:xfrm>
            <a:off x="9479153" y="4815942"/>
            <a:ext cx="1440160" cy="46262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VDI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65B7E40-AB12-5513-9792-903231CDFAB2}"/>
              </a:ext>
            </a:extLst>
          </p:cNvPr>
          <p:cNvSpPr/>
          <p:nvPr/>
        </p:nvSpPr>
        <p:spPr>
          <a:xfrm rot="19984864">
            <a:off x="6285445" y="2832224"/>
            <a:ext cx="997883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8DD0E0D-88B8-F325-7C40-06C8D7A4D5C0}"/>
              </a:ext>
            </a:extLst>
          </p:cNvPr>
          <p:cNvSpPr/>
          <p:nvPr/>
        </p:nvSpPr>
        <p:spPr>
          <a:xfrm rot="1824404">
            <a:off x="6275420" y="4337776"/>
            <a:ext cx="1004691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7485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CCF5B-6E8D-1E0F-1733-3A3EBB98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Citrix Secure Private Access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C0CDE-2FD4-DC32-D899-CAFED1143527}"/>
              </a:ext>
            </a:extLst>
          </p:cNvPr>
          <p:cNvSpPr txBox="1"/>
          <p:nvPr/>
        </p:nvSpPr>
        <p:spPr>
          <a:xfrm>
            <a:off x="457200" y="1586868"/>
            <a:ext cx="91811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Supports most iDP’s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Supports native device context check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However, with their own client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strike="sngStrike" dirty="0"/>
              <a:t>NetScaler Gateway Plug-in </a:t>
            </a:r>
            <a:br>
              <a:rPr lang="nb-NO" sz="2400" b="1" strike="sngStrike" dirty="0"/>
            </a:br>
            <a:r>
              <a:rPr lang="nb-NO" sz="2400" b="1" dirty="0"/>
              <a:t>(err I mean that Secure Private Access Agent)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Provides SSO across the whole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Single Agent &amp; UI for most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152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666C5-8715-81E6-EAFC-115843929AD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1D2924-ADF5-0C3E-D8D1-CF69F2B4B82F}"/>
              </a:ext>
            </a:extLst>
          </p:cNvPr>
          <p:cNvSpPr txBox="1">
            <a:spLocks/>
          </p:cNvSpPr>
          <p:nvPr/>
        </p:nvSpPr>
        <p:spPr bwMode="gray">
          <a:xfrm>
            <a:off x="414424" y="452669"/>
            <a:ext cx="10972800" cy="12192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/>
              <a:t>Cloudflare Zero-Trust</a:t>
            </a:r>
            <a:endParaRPr lang="en-US" dirty="0"/>
          </a:p>
        </p:txBody>
      </p:sp>
      <p:grpSp>
        <p:nvGrpSpPr>
          <p:cNvPr id="5" name="Group 1245">
            <a:extLst>
              <a:ext uri="{FF2B5EF4-FFF2-40B4-BE49-F238E27FC236}">
                <a16:creationId xmlns:a16="http://schemas.microsoft.com/office/drawing/2014/main" id="{E5E352CA-8EE6-611A-0295-EB16144ABD25}"/>
              </a:ext>
            </a:extLst>
          </p:cNvPr>
          <p:cNvGrpSpPr>
            <a:grpSpLocks noChangeAspect="1"/>
          </p:cNvGrpSpPr>
          <p:nvPr/>
        </p:nvGrpSpPr>
        <p:grpSpPr>
          <a:xfrm>
            <a:off x="719573" y="3240903"/>
            <a:ext cx="685880" cy="1031339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5DD1075A-54B9-5421-2A74-92267EDEB5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93273D77-9C3F-A3DB-A5D7-77701D274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43279776-9113-8DB8-BC9D-10204A562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A0C46223-C7D3-EE50-C4E2-2443B44C6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DBA21775-7689-16E3-016F-AAB70D6D6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endParaRPr lang="nb-NO" sz="1016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2F969EC-3027-7B0D-B10A-844D2B7C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81" y="3323548"/>
            <a:ext cx="1116079" cy="91020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B11A3B-8B38-FF99-E9FB-29E138A2B664}"/>
              </a:ext>
            </a:extLst>
          </p:cNvPr>
          <p:cNvSpPr/>
          <p:nvPr/>
        </p:nvSpPr>
        <p:spPr>
          <a:xfrm>
            <a:off x="1380237" y="2097495"/>
            <a:ext cx="1824203" cy="99940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>
                <a:latin typeface="IBM Plex Sans" panose="020B0503050203000203" pitchFamily="34" charset="0"/>
              </a:rPr>
              <a:t>Many idP’s</a:t>
            </a:r>
            <a:endParaRPr lang="en-US" sz="1867" b="1" dirty="0">
              <a:latin typeface="IBM Plex Sans" panose="020B050305020300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396F42-6CCF-63A5-6E6B-488E10D289F8}"/>
              </a:ext>
            </a:extLst>
          </p:cNvPr>
          <p:cNvSpPr/>
          <p:nvPr/>
        </p:nvSpPr>
        <p:spPr>
          <a:xfrm>
            <a:off x="1380528" y="4522263"/>
            <a:ext cx="1824203" cy="99940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67" b="1" dirty="0">
                <a:latin typeface="IBM Plex Sans" panose="020B0503050203000203" pitchFamily="34" charset="0"/>
              </a:rPr>
              <a:t>Many EDR services</a:t>
            </a:r>
            <a:endParaRPr lang="en-US" sz="1867" b="1" dirty="0">
              <a:latin typeface="IBM Plex Sans" panose="020B050305020300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6C0703-6DCF-1ECF-7C7F-033A39461D6C}"/>
              </a:ext>
            </a:extLst>
          </p:cNvPr>
          <p:cNvSpPr/>
          <p:nvPr/>
        </p:nvSpPr>
        <p:spPr>
          <a:xfrm>
            <a:off x="7511521" y="3323548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Cloudflared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642E0DF8-A390-0B35-124A-F458EF722D5A}"/>
              </a:ext>
            </a:extLst>
          </p:cNvPr>
          <p:cNvSpPr/>
          <p:nvPr/>
        </p:nvSpPr>
        <p:spPr>
          <a:xfrm>
            <a:off x="4247159" y="2989748"/>
            <a:ext cx="2016224" cy="153617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2400" b="1" dirty="0">
                <a:latin typeface="IBM Plex Sans" panose="020B0503050203000203" pitchFamily="34" charset="0"/>
              </a:rPr>
              <a:t>Magic Tunnel</a:t>
            </a:r>
            <a:endParaRPr lang="en-US" sz="2400" b="1" dirty="0">
              <a:latin typeface="IBM Plex Sans" panose="020B0503050203000203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81778CE-3DC8-9A48-7339-CA714F2B41CA}"/>
              </a:ext>
            </a:extLst>
          </p:cNvPr>
          <p:cNvSpPr/>
          <p:nvPr/>
        </p:nvSpPr>
        <p:spPr>
          <a:xfrm>
            <a:off x="2916409" y="3408713"/>
            <a:ext cx="1330751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b-NO" sz="1867" dirty="0">
                <a:solidFill>
                  <a:schemeClr val="bg1"/>
                </a:solidFill>
                <a:latin typeface="IBM Plex Sans" panose="020B0503050203000203" pitchFamily="34" charset="0"/>
              </a:rPr>
              <a:t>Warp</a:t>
            </a:r>
            <a:endParaRPr lang="en-US" sz="1867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98BCD03-FF43-2980-2600-2D954B2C6474}"/>
              </a:ext>
            </a:extLst>
          </p:cNvPr>
          <p:cNvSpPr/>
          <p:nvPr/>
        </p:nvSpPr>
        <p:spPr>
          <a:xfrm rot="10800000">
            <a:off x="6263383" y="3441643"/>
            <a:ext cx="1152128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A0716B6-E678-EC58-5B49-D2FC6B1DB8E9}"/>
              </a:ext>
            </a:extLst>
          </p:cNvPr>
          <p:cNvSpPr/>
          <p:nvPr/>
        </p:nvSpPr>
        <p:spPr>
          <a:xfrm>
            <a:off x="9815777" y="2374401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Internal Web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580236-105D-F25B-0484-A81CCE31BE84}"/>
              </a:ext>
            </a:extLst>
          </p:cNvPr>
          <p:cNvSpPr/>
          <p:nvPr/>
        </p:nvSpPr>
        <p:spPr>
          <a:xfrm>
            <a:off x="9815777" y="3373572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TCP/UDP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40465A-A806-1246-E567-004FC0D1FEDA}"/>
              </a:ext>
            </a:extLst>
          </p:cNvPr>
          <p:cNvSpPr/>
          <p:nvPr/>
        </p:nvSpPr>
        <p:spPr>
          <a:xfrm>
            <a:off x="9826596" y="4375400"/>
            <a:ext cx="1440160" cy="72249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Jumphost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7815EA9-FBEE-C6D5-22F5-1F7AD696BC12}"/>
              </a:ext>
            </a:extLst>
          </p:cNvPr>
          <p:cNvSpPr/>
          <p:nvPr/>
        </p:nvSpPr>
        <p:spPr>
          <a:xfrm>
            <a:off x="9034170" y="3441644"/>
            <a:ext cx="76808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926DE12-43B1-DA6C-AFFA-1E5B87AE7D66}"/>
              </a:ext>
            </a:extLst>
          </p:cNvPr>
          <p:cNvSpPr/>
          <p:nvPr/>
        </p:nvSpPr>
        <p:spPr>
          <a:xfrm rot="19984864">
            <a:off x="8635621" y="2635987"/>
            <a:ext cx="1152128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691F5C-668D-6CFF-2DF5-E0A9789752E8}"/>
              </a:ext>
            </a:extLst>
          </p:cNvPr>
          <p:cNvSpPr/>
          <p:nvPr/>
        </p:nvSpPr>
        <p:spPr>
          <a:xfrm rot="2061553">
            <a:off x="8744611" y="4198132"/>
            <a:ext cx="1056119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2514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0382B-604A-37AB-71F1-F67D01CB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Cloudflare Zero-Trust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FB8D3-DC5B-ECC8-D598-ABFE18B96F6E}"/>
              </a:ext>
            </a:extLst>
          </p:cNvPr>
          <p:cNvSpPr txBox="1"/>
          <p:nvPr/>
        </p:nvSpPr>
        <p:spPr>
          <a:xfrm>
            <a:off x="457199" y="1518954"/>
            <a:ext cx="85636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Supports most iDP’s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Supports a lot of EDR services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Uses Wireguard for tunnel traffic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Traffic routed trough Cloudflare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Uses QUIC as Transport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Supports TCP/UDP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Setup is </a:t>
            </a:r>
            <a:r>
              <a:rPr lang="en-US" sz="2400" b="1" dirty="0" err="1"/>
              <a:t>kinda</a:t>
            </a:r>
            <a:r>
              <a:rPr lang="en-US" sz="2400" b="1" dirty="0"/>
              <a:t> “funky”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Remote Browser Isolation &amp; CASB in the making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686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CE573-A74C-F499-7C71-7DAC757EB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607F5-BD72-4362-846D-902B225DB522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9FC4F9-FDF5-4126-1672-601229D82D71}"/>
              </a:ext>
            </a:extLst>
          </p:cNvPr>
          <p:cNvSpPr txBox="1">
            <a:spLocks/>
          </p:cNvSpPr>
          <p:nvPr/>
        </p:nvSpPr>
        <p:spPr bwMode="gray">
          <a:xfrm>
            <a:off x="414424" y="-4531"/>
            <a:ext cx="10972800" cy="6409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76000"/>
              </a:lnSpc>
              <a:spcBef>
                <a:spcPct val="0"/>
              </a:spcBef>
              <a:buNone/>
              <a:defRPr sz="3600" b="1" kern="1200" spc="3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>
                <a:latin typeface="+mn-lt"/>
              </a:rPr>
              <a:t>What about Azure AD Devices and Local Storage?</a:t>
            </a:r>
            <a:endParaRPr lang="en-US" dirty="0"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106390-2F99-91B7-BDD6-4C8B1A8FE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305042"/>
              </p:ext>
            </p:extLst>
          </p:nvPr>
        </p:nvGraphicFramePr>
        <p:xfrm>
          <a:off x="463378" y="747513"/>
          <a:ext cx="11090188" cy="4700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0752">
                  <a:extLst>
                    <a:ext uri="{9D8B030D-6E8A-4147-A177-3AD203B41FA5}">
                      <a16:colId xmlns:a16="http://schemas.microsoft.com/office/drawing/2014/main" val="1092970287"/>
                    </a:ext>
                  </a:extLst>
                </a:gridCol>
                <a:gridCol w="3058034">
                  <a:extLst>
                    <a:ext uri="{9D8B030D-6E8A-4147-A177-3AD203B41FA5}">
                      <a16:colId xmlns:a16="http://schemas.microsoft.com/office/drawing/2014/main" val="1774049218"/>
                    </a:ext>
                  </a:extLst>
                </a:gridCol>
                <a:gridCol w="2770650">
                  <a:extLst>
                    <a:ext uri="{9D8B030D-6E8A-4147-A177-3AD203B41FA5}">
                      <a16:colId xmlns:a16="http://schemas.microsoft.com/office/drawing/2014/main" val="607686434"/>
                    </a:ext>
                  </a:extLst>
                </a:gridCol>
                <a:gridCol w="2630752">
                  <a:extLst>
                    <a:ext uri="{9D8B030D-6E8A-4147-A177-3AD203B41FA5}">
                      <a16:colId xmlns:a16="http://schemas.microsoft.com/office/drawing/2014/main" val="3927246949"/>
                    </a:ext>
                  </a:extLst>
                </a:gridCol>
              </a:tblGrid>
              <a:tr h="334556">
                <a:tc>
                  <a:txBody>
                    <a:bodyPr/>
                    <a:lstStyle/>
                    <a:p>
                      <a:r>
                        <a:rPr lang="nb-NO" sz="1900" dirty="0">
                          <a:solidFill>
                            <a:schemeClr val="tx1"/>
                          </a:solidFill>
                          <a:latin typeface="+mn-lt"/>
                        </a:rPr>
                        <a:t>Services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900" dirty="0">
                          <a:solidFill>
                            <a:schemeClr val="tx1"/>
                          </a:solidFill>
                          <a:latin typeface="+mn-lt"/>
                        </a:rPr>
                        <a:t>Integration / Access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900" dirty="0">
                          <a:solidFill>
                            <a:schemeClr val="tx1"/>
                          </a:solidFill>
                          <a:latin typeface="+mn-lt"/>
                        </a:rPr>
                        <a:t>Authentication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900" dirty="0">
                          <a:solidFill>
                            <a:schemeClr val="tx1"/>
                          </a:solidFill>
                          <a:latin typeface="+mn-lt"/>
                        </a:rPr>
                        <a:t>Data location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21920" marR="121920" marT="60960" marB="60960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807994"/>
                  </a:ext>
                </a:extLst>
              </a:tr>
              <a:tr h="320587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Avepoint Cloud Index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Integration between SharePoint and SMB file shares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AD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On-prem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85449766"/>
                  </a:ext>
                </a:extLst>
              </a:tr>
              <a:tr h="3192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500" b="1" dirty="0">
                          <a:latin typeface="+mn-lt"/>
                        </a:rPr>
                        <a:t>Azure Blob Storage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Data Explorer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Access Key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61219542"/>
                  </a:ext>
                </a:extLst>
              </a:tr>
              <a:tr h="336522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Azure Files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SMB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500" dirty="0">
                          <a:latin typeface="+mn-lt"/>
                        </a:rPr>
                        <a:t>Active Directory / Azure AD Kerberos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345171459"/>
                  </a:ext>
                </a:extLst>
              </a:tr>
              <a:tr h="284993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Azure NetApp Files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SMB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Active Directory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23241700"/>
                  </a:ext>
                </a:extLst>
              </a:tr>
              <a:tr h="287442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Fileflex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Web/SMB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AD / Active Directory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On-prem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872662784"/>
                  </a:ext>
                </a:extLst>
              </a:tr>
              <a:tr h="284993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Nasuni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SMB (uses Blob Storage)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Active Directory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15824267"/>
                  </a:ext>
                </a:extLst>
              </a:tr>
              <a:tr h="284993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HubStor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Web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AD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889706681"/>
                  </a:ext>
                </a:extLst>
              </a:tr>
              <a:tr h="448114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Egnyte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Web or Desktop App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AD (SAML)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On-prem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250158799"/>
                  </a:ext>
                </a:extLst>
              </a:tr>
              <a:tr h="321723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NextCloud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Web or SMB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Active Directory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On-prem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4209664336"/>
                  </a:ext>
                </a:extLst>
              </a:tr>
              <a:tr h="284993">
                <a:tc>
                  <a:txBody>
                    <a:bodyPr/>
                    <a:lstStyle/>
                    <a:p>
                      <a:r>
                        <a:rPr lang="nb-NO" sz="1500" b="1" dirty="0">
                          <a:latin typeface="+mn-lt"/>
                        </a:rPr>
                        <a:t>MyWorkDrive</a:t>
                      </a:r>
                      <a:endParaRPr lang="en-US" sz="1500" b="1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Mount using Web or SMB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Azure AD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nb-NO" sz="1500" dirty="0">
                          <a:latin typeface="+mn-lt"/>
                        </a:rPr>
                        <a:t>On-Prem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92427814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B0ED3B-04B6-D2A4-E544-AD523CE8D52A}"/>
              </a:ext>
            </a:extLst>
          </p:cNvPr>
          <p:cNvSpPr/>
          <p:nvPr/>
        </p:nvSpPr>
        <p:spPr>
          <a:xfrm>
            <a:off x="2406479" y="5517292"/>
            <a:ext cx="3676135" cy="945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Or you can use SMB over QUIC (SMB over HTTPS) in Server 2022 Azure Edition with Hybrid Trust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54A076-FC62-1F7B-2327-AB080518DF34}"/>
              </a:ext>
            </a:extLst>
          </p:cNvPr>
          <p:cNvSpPr/>
          <p:nvPr/>
        </p:nvSpPr>
        <p:spPr>
          <a:xfrm>
            <a:off x="6235014" y="5517292"/>
            <a:ext cx="3676135" cy="94529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You can of course Sharefile, but that was not part of our evaluation 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65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89A1A-BDB3-44A4-009B-2F1A3C04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solution we ended up with</a:t>
            </a:r>
            <a:endParaRPr lang="en-US" dirty="0"/>
          </a:p>
        </p:txBody>
      </p: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F00E49D7-AA21-2FBC-FC3F-7DA2B4953414}"/>
              </a:ext>
            </a:extLst>
          </p:cNvPr>
          <p:cNvGrpSpPr>
            <a:grpSpLocks noChangeAspect="1"/>
          </p:cNvGrpSpPr>
          <p:nvPr/>
        </p:nvGrpSpPr>
        <p:grpSpPr>
          <a:xfrm>
            <a:off x="2228624" y="3062188"/>
            <a:ext cx="514410" cy="773504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3BF332E7-9EC0-E2FC-0C09-2D5CE8A3C1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EAC474AF-2BED-542C-C2C3-3C011F56E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7" name="Freeform 665">
              <a:extLst>
                <a:ext uri="{FF2B5EF4-FFF2-40B4-BE49-F238E27FC236}">
                  <a16:creationId xmlns:a16="http://schemas.microsoft.com/office/drawing/2014/main" id="{B137D7CE-8956-C4E5-D9E2-A177E987E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" name="Freeform 666">
              <a:extLst>
                <a:ext uri="{FF2B5EF4-FFF2-40B4-BE49-F238E27FC236}">
                  <a16:creationId xmlns:a16="http://schemas.microsoft.com/office/drawing/2014/main" id="{FF41F4B6-4689-54C5-BB17-BCB8FD282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" name="Freeform 667">
              <a:extLst>
                <a:ext uri="{FF2B5EF4-FFF2-40B4-BE49-F238E27FC236}">
                  <a16:creationId xmlns:a16="http://schemas.microsoft.com/office/drawing/2014/main" id="{BC435547-426A-98D2-07BC-308E881F5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51E2B9D-90AA-A2EA-DE8B-C18F835D5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04" y="3124172"/>
            <a:ext cx="837059" cy="6826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1538B4-8C66-3D20-F45B-F175FF341A04}"/>
              </a:ext>
            </a:extLst>
          </p:cNvPr>
          <p:cNvSpPr/>
          <p:nvPr/>
        </p:nvSpPr>
        <p:spPr>
          <a:xfrm>
            <a:off x="2362479" y="2007972"/>
            <a:ext cx="1816813" cy="84473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>
                <a:latin typeface="IBM Plex Sans" panose="020B0503050203000203" pitchFamily="34" charset="0"/>
              </a:rPr>
              <a:t>Azure AD Endpoints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BDB17B-AACB-D657-9093-D9B605ECE2F3}"/>
              </a:ext>
            </a:extLst>
          </p:cNvPr>
          <p:cNvSpPr/>
          <p:nvPr/>
        </p:nvSpPr>
        <p:spPr>
          <a:xfrm>
            <a:off x="2404044" y="4047366"/>
            <a:ext cx="1757436" cy="808840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>
                <a:latin typeface="IBM Plex Sans" panose="020B0503050203000203" pitchFamily="34" charset="0"/>
              </a:rPr>
              <a:t>Intune &amp; Defender</a:t>
            </a:r>
            <a:endParaRPr lang="en-US" b="1" dirty="0">
              <a:latin typeface="IBM Plex Sans" panose="020B050305020300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60E03AC-88BE-349B-C138-A36C5D4A5679}"/>
              </a:ext>
            </a:extLst>
          </p:cNvPr>
          <p:cNvSpPr/>
          <p:nvPr/>
        </p:nvSpPr>
        <p:spPr>
          <a:xfrm>
            <a:off x="6208572" y="4687228"/>
            <a:ext cx="1452000" cy="406789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Egnyte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0B5F92A-7D78-4301-7BC1-0E9BDEBDC712}"/>
              </a:ext>
            </a:extLst>
          </p:cNvPr>
          <p:cNvSpPr/>
          <p:nvPr/>
        </p:nvSpPr>
        <p:spPr>
          <a:xfrm>
            <a:off x="6232322" y="5368663"/>
            <a:ext cx="1452000" cy="43204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Canon Uniflow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3DDBB3D-2E98-CCE3-6C02-D03063C1A6A1}"/>
              </a:ext>
            </a:extLst>
          </p:cNvPr>
          <p:cNvSpPr/>
          <p:nvPr/>
        </p:nvSpPr>
        <p:spPr>
          <a:xfrm>
            <a:off x="6170254" y="1839600"/>
            <a:ext cx="1482682" cy="54187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Azure AD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C04638-DE29-A346-A9F6-87257A73FB28}"/>
              </a:ext>
            </a:extLst>
          </p:cNvPr>
          <p:cNvSpPr/>
          <p:nvPr/>
        </p:nvSpPr>
        <p:spPr>
          <a:xfrm>
            <a:off x="6196697" y="3708884"/>
            <a:ext cx="1452000" cy="54187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Cloudflare Access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6937384-5041-2C70-5A57-5E27FF54B68C}"/>
              </a:ext>
            </a:extLst>
          </p:cNvPr>
          <p:cNvSpPr/>
          <p:nvPr/>
        </p:nvSpPr>
        <p:spPr>
          <a:xfrm>
            <a:off x="6200936" y="2809162"/>
            <a:ext cx="1452000" cy="541874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AVD &amp; Bastion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0241EB8-1312-10CE-6C05-4CD81710109C}"/>
              </a:ext>
            </a:extLst>
          </p:cNvPr>
          <p:cNvSpPr/>
          <p:nvPr/>
        </p:nvSpPr>
        <p:spPr>
          <a:xfrm>
            <a:off x="8064369" y="2110537"/>
            <a:ext cx="1482682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Internal Web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43D6D1-4CD7-888A-8F5F-1DCEC566684E}"/>
              </a:ext>
            </a:extLst>
          </p:cNvPr>
          <p:cNvSpPr/>
          <p:nvPr/>
        </p:nvSpPr>
        <p:spPr>
          <a:xfrm>
            <a:off x="8020312" y="3719649"/>
            <a:ext cx="1473381" cy="292739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TCP/UDP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BC6E14-4122-1716-2F9F-C53E969D3B06}"/>
              </a:ext>
            </a:extLst>
          </p:cNvPr>
          <p:cNvSpPr/>
          <p:nvPr/>
        </p:nvSpPr>
        <p:spPr>
          <a:xfrm>
            <a:off x="8045180" y="2847985"/>
            <a:ext cx="1473381" cy="265771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Jumphost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48C46D8-9E9A-90C3-4956-BAE02621B1A0}"/>
              </a:ext>
            </a:extLst>
          </p:cNvPr>
          <p:cNvSpPr/>
          <p:nvPr/>
        </p:nvSpPr>
        <p:spPr>
          <a:xfrm>
            <a:off x="8068555" y="1822505"/>
            <a:ext cx="1482682" cy="288032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SaaS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DFBA6F-A908-7E3A-DBDF-A7E71501F7B7}"/>
              </a:ext>
            </a:extLst>
          </p:cNvPr>
          <p:cNvSpPr/>
          <p:nvPr/>
        </p:nvSpPr>
        <p:spPr>
          <a:xfrm>
            <a:off x="8044822" y="3086270"/>
            <a:ext cx="1473381" cy="265771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VDI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B1FF04E-0868-4FD2-C25E-593A5F34F48B}"/>
              </a:ext>
            </a:extLst>
          </p:cNvPr>
          <p:cNvSpPr/>
          <p:nvPr/>
        </p:nvSpPr>
        <p:spPr>
          <a:xfrm>
            <a:off x="8020312" y="4012388"/>
            <a:ext cx="1473381" cy="288032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SSH/K8s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98A5814-77AC-0B7E-35AC-D7330478FC58}"/>
              </a:ext>
            </a:extLst>
          </p:cNvPr>
          <p:cNvSpPr/>
          <p:nvPr/>
        </p:nvSpPr>
        <p:spPr>
          <a:xfrm>
            <a:off x="8061685" y="4753116"/>
            <a:ext cx="1473381" cy="292739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File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B8AE8B-4FAC-B446-CBDA-FE88E696D660}"/>
              </a:ext>
            </a:extLst>
          </p:cNvPr>
          <p:cNvSpPr/>
          <p:nvPr/>
        </p:nvSpPr>
        <p:spPr>
          <a:xfrm>
            <a:off x="8049807" y="5433552"/>
            <a:ext cx="1473381" cy="292739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Print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05C8DC9-330A-AAE6-1AA7-177DB256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640" y="3053131"/>
            <a:ext cx="1085850" cy="6667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84A949D-0654-F114-1A96-EB68E69DCD60}"/>
              </a:ext>
            </a:extLst>
          </p:cNvPr>
          <p:cNvSpPr txBox="1"/>
          <p:nvPr/>
        </p:nvSpPr>
        <p:spPr>
          <a:xfrm>
            <a:off x="4201616" y="376507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b="1" dirty="0">
                <a:latin typeface="IBM Plex Sans" panose="020B0503050203000203" pitchFamily="34" charset="0"/>
              </a:rPr>
              <a:t>Conditional Access</a:t>
            </a:r>
            <a:endParaRPr lang="en-US" sz="1600" b="1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0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036C2-1117-4CA0-B3F3-84637408B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What does 2023 hold for EUC?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40E9F-A979-48A3-ADC5-57A9924C6C8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59106" y="1452957"/>
            <a:ext cx="10772385" cy="3595856"/>
          </a:xfrm>
        </p:spPr>
        <p:txBody>
          <a:bodyPr/>
          <a:lstStyle/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Citrix - </a:t>
            </a:r>
            <a:r>
              <a:rPr lang="nb-NO" sz="2000" dirty="0">
                <a:solidFill>
                  <a:schemeClr val="tx1"/>
                </a:solidFill>
              </a:rPr>
              <a:t>Will continue to focus on multi-cloud strategy - Google important part</a:t>
            </a:r>
          </a:p>
          <a:p>
            <a:pPr marL="1657350" lvl="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Why? They need more feet to stand on – Hybrid and other «clouds»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VMware - </a:t>
            </a:r>
            <a:r>
              <a:rPr lang="nb-NO" sz="2000" dirty="0">
                <a:solidFill>
                  <a:schemeClr val="tx1"/>
                </a:solidFill>
              </a:rPr>
              <a:t>Focus on expanding into Digital Experience - while betting more on Azure</a:t>
            </a:r>
          </a:p>
          <a:p>
            <a:pPr marL="1657350" lvl="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Why? Because Microsoft VDI Workloads will be mostly done on Azure for Cloud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400" b="1" dirty="0">
                <a:solidFill>
                  <a:schemeClr val="tx1"/>
                </a:solidFill>
              </a:rPr>
              <a:t>Microsoft - </a:t>
            </a:r>
            <a:r>
              <a:rPr lang="nb-NO" sz="2000" dirty="0">
                <a:solidFill>
                  <a:schemeClr val="tx1"/>
                </a:solidFill>
              </a:rPr>
              <a:t>Nothing revolutionary - their focus is on pushing workloads on Azure</a:t>
            </a:r>
          </a:p>
          <a:p>
            <a:pPr marL="1657350" lvl="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Why? VDI is a Compute Intensiv workload which means more workloads</a:t>
            </a:r>
          </a:p>
          <a:p>
            <a:pPr marL="1657350" lvl="3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They do not have a good overall strategy related to EUC still fragmented – Hopefully that changes.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5504B1-ABA6-82A9-E69F-41B9150E4E96}"/>
              </a:ext>
            </a:extLst>
          </p:cNvPr>
          <p:cNvSpPr/>
          <p:nvPr/>
        </p:nvSpPr>
        <p:spPr>
          <a:xfrm>
            <a:off x="457200" y="5409959"/>
            <a:ext cx="3298494" cy="8197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/>
              <a:t>In the Nordics more adoption of AVD compared to 3.party</a:t>
            </a:r>
            <a:endParaRPr lang="en-US" b="1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3A04A1-4B99-CC81-8BEA-3A5D5A48231B}"/>
              </a:ext>
            </a:extLst>
          </p:cNvPr>
          <p:cNvSpPr/>
          <p:nvPr/>
        </p:nvSpPr>
        <p:spPr>
          <a:xfrm>
            <a:off x="3902676" y="5409959"/>
            <a:ext cx="3590936" cy="8197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/>
              <a:t>Remote Access is more then VPN and VDI - more focus on DEX</a:t>
            </a:r>
            <a:endParaRPr lang="en-US" b="1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AA7FFB-2F20-00F6-BA41-381ED499FACA}"/>
              </a:ext>
            </a:extLst>
          </p:cNvPr>
          <p:cNvSpPr/>
          <p:nvPr/>
        </p:nvSpPr>
        <p:spPr>
          <a:xfrm>
            <a:off x="7638649" y="5409959"/>
            <a:ext cx="3590936" cy="81978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/>
              <a:t>Is 2023 the year of the developers and VDI - I think so</a:t>
            </a:r>
            <a:endParaRPr lang="en-US" b="1" dirty="0" err="1"/>
          </a:p>
        </p:txBody>
      </p:sp>
    </p:spTree>
    <p:extLst>
      <p:ext uri="{BB962C8B-B14F-4D97-AF65-F5344CB8AC3E}">
        <p14:creationId xmlns:p14="http://schemas.microsoft.com/office/powerpoint/2010/main" val="37645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4423C07-A041-C441-802C-3DAB669136EF}"/>
              </a:ext>
            </a:extLst>
          </p:cNvPr>
          <p:cNvSpPr txBox="1"/>
          <p:nvPr/>
        </p:nvSpPr>
        <p:spPr>
          <a:xfrm>
            <a:off x="8420519" y="6400402"/>
            <a:ext cx="213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www.mycugc.org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0A367-6B83-1A4C-976F-E693C2B671E8}"/>
              </a:ext>
            </a:extLst>
          </p:cNvPr>
          <p:cNvSpPr txBox="1"/>
          <p:nvPr/>
        </p:nvSpPr>
        <p:spPr>
          <a:xfrm>
            <a:off x="774742" y="638669"/>
            <a:ext cx="4429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venir Book" panose="02000503020000020003" pitchFamily="2" charset="0"/>
              </a:rPr>
              <a:t>THANK YOU!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69F109-16CE-454F-8DB2-B58E64A031A3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CBDA97D8-2741-3045-9AF6-6399DED5D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533" y="4539016"/>
            <a:ext cx="3688932" cy="1383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EE7C55D-D330-334D-9D60-2CBC596F18F9}"/>
              </a:ext>
            </a:extLst>
          </p:cNvPr>
          <p:cNvSpPr txBox="1"/>
          <p:nvPr/>
        </p:nvSpPr>
        <p:spPr>
          <a:xfrm>
            <a:off x="10608116" y="6369624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" name="Graphic 2" descr="Clapping hands with solid fill">
            <a:extLst>
              <a:ext uri="{FF2B5EF4-FFF2-40B4-BE49-F238E27FC236}">
                <a16:creationId xmlns:a16="http://schemas.microsoft.com/office/drawing/2014/main" id="{6316FD14-E3EA-BD4E-8742-2CE015646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4375" y="1788227"/>
            <a:ext cx="2524561" cy="25245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80D48B-3B9C-4DC1-A220-99F3BB454CD2}"/>
              </a:ext>
            </a:extLst>
          </p:cNvPr>
          <p:cNvSpPr txBox="1"/>
          <p:nvPr/>
        </p:nvSpPr>
        <p:spPr>
          <a:xfrm>
            <a:off x="4709965" y="366999"/>
            <a:ext cx="689554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Other questions?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Access PPT Slides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  <a:sym typeface="Wingdings" panose="05000000000000000000" pitchFamily="2" charset="2"/>
              </a:rPr>
              <a:t>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github.com/msandbu/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mycugc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 </a:t>
            </a:r>
            <a:b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</a:b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@msandbu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msandbu@gmail.com</a:t>
            </a:r>
          </a:p>
        </p:txBody>
      </p:sp>
    </p:spTree>
    <p:extLst>
      <p:ext uri="{BB962C8B-B14F-4D97-AF65-F5344CB8AC3E}">
        <p14:creationId xmlns:p14="http://schemas.microsoft.com/office/powerpoint/2010/main" val="16561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44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6CF249C-39B8-AB44-9C1E-E04363B90125}"/>
              </a:ext>
            </a:extLst>
          </p:cNvPr>
          <p:cNvSpPr txBox="1"/>
          <p:nvPr/>
        </p:nvSpPr>
        <p:spPr>
          <a:xfrm>
            <a:off x="4849946" y="3768613"/>
            <a:ext cx="30100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Book" panose="02000503020000020003" pitchFamily="2" charset="0"/>
              </a:rPr>
              <a:t>Marius Sandbu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  <a:latin typeface="Avenir Book" panose="02000503020000020003" pitchFamily="2" charset="0"/>
              </a:rPr>
              <a:t>Cloud Evangelist @ Sopra Steria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Twitter @msandbu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9A8AA9-3DD5-E94A-AFF7-2E6549A8075B}"/>
              </a:ext>
            </a:extLst>
          </p:cNvPr>
          <p:cNvSpPr/>
          <p:nvPr/>
        </p:nvSpPr>
        <p:spPr>
          <a:xfrm>
            <a:off x="10505872" y="6005209"/>
            <a:ext cx="1459149" cy="791182"/>
          </a:xfrm>
          <a:prstGeom prst="rect">
            <a:avLst/>
          </a:prstGeom>
          <a:solidFill>
            <a:srgbClr val="0644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4E7FF0C4-36A7-5F4C-A3DC-6749EAE9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32" y="6385013"/>
            <a:ext cx="1072323" cy="4021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A59827-8E54-F249-8AED-17CF174F2E73}"/>
              </a:ext>
            </a:extLst>
          </p:cNvPr>
          <p:cNvSpPr txBox="1"/>
          <p:nvPr/>
        </p:nvSpPr>
        <p:spPr>
          <a:xfrm>
            <a:off x="9225759" y="6362979"/>
            <a:ext cx="1254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#</a:t>
            </a:r>
            <a:r>
              <a:rPr lang="en-US" sz="2000" dirty="0" err="1">
                <a:solidFill>
                  <a:schemeClr val="bg1"/>
                </a:solidFill>
              </a:rPr>
              <a:t>myCUGC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336A2B-67DE-A442-B2EF-DB2B223C8A54}"/>
              </a:ext>
            </a:extLst>
          </p:cNvPr>
          <p:cNvSpPr txBox="1"/>
          <p:nvPr/>
        </p:nvSpPr>
        <p:spPr>
          <a:xfrm>
            <a:off x="848978" y="544309"/>
            <a:ext cx="15969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</a:rPr>
              <a:t>Presenter:</a:t>
            </a: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86202D56-313A-4A82-BE17-FA08A6AF7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295" y="1949208"/>
            <a:ext cx="1819405" cy="181940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862EDC-ED4D-4D05-943E-98B32A4CB95F}"/>
              </a:ext>
            </a:extLst>
          </p:cNvPr>
          <p:cNvSpPr txBox="1"/>
          <p:nvPr/>
        </p:nvSpPr>
        <p:spPr>
          <a:xfrm>
            <a:off x="3841599" y="4779837"/>
            <a:ext cx="505187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Book" panose="02000503020000020003" pitchFamily="2" charset="0"/>
              </a:rPr>
              <a:t>Disclaimer: </a:t>
            </a: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Book" panose="02000503020000020003" pitchFamily="2" charset="0"/>
              </a:rPr>
            </a:b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There is a bunch of stuff within EUC that happened last year that I didn’t fit into the agenda..(Sorry about that) 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Also: </a:t>
            </a:r>
            <a:r>
              <a:rPr lang="en-US" sz="1400" b="1" dirty="0" err="1">
                <a:solidFill>
                  <a:schemeClr val="bg1"/>
                </a:solidFill>
                <a:latin typeface="Avenir Book" panose="02000503020000020003" pitchFamily="2" charset="0"/>
              </a:rPr>
              <a:t>Gonna</a:t>
            </a: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</a:rPr>
              <a:t> be a lot of links find the PPT with content here </a:t>
            </a:r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  <a:sym typeface="Wingdings" panose="05000000000000000000" pitchFamily="2" charset="2"/>
                <a:hlinkClick r:id="rId4"/>
              </a:rPr>
              <a:t>https://github.com/msandbu/mycugc</a:t>
            </a:r>
            <a:endParaRPr lang="en-US" b="1" dirty="0">
              <a:solidFill>
                <a:schemeClr val="bg1"/>
              </a:solidFill>
              <a:latin typeface="Avenir Book" panose="02000503020000020003" pitchFamily="2" charset="0"/>
              <a:sym typeface="Wingdings" panose="05000000000000000000" pitchFamily="2" charset="2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Avenir Book" panose="02000503020000020003" pitchFamily="2" charset="0"/>
                <a:sym typeface="Wingdings" panose="05000000000000000000" pitchFamily="2" charset="2"/>
              </a:rPr>
              <a:t> </a:t>
            </a:r>
            <a:endParaRPr lang="en-US" sz="16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8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8DF7-B3E1-4C0F-B90F-A6543A21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905" y="411480"/>
            <a:ext cx="6311899" cy="842025"/>
          </a:xfrm>
        </p:spPr>
        <p:txBody>
          <a:bodyPr/>
          <a:lstStyle/>
          <a:p>
            <a:r>
              <a:rPr lang="nb-NO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A234A-3A2C-4F55-B5B4-1B5BAD1614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092230" y="1345099"/>
            <a:ext cx="6311898" cy="4306824"/>
          </a:xfrm>
        </p:spPr>
        <p:txBody>
          <a:bodyPr/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b-NO" sz="1400" dirty="0"/>
              <a:t> </a:t>
            </a:r>
            <a:r>
              <a:rPr lang="en-US" sz="1400" i="0" dirty="0">
                <a:solidFill>
                  <a:srgbClr val="000000"/>
                </a:solidFill>
                <a:effectLst/>
              </a:rPr>
              <a:t>Introduction of AI and ChatGPT and how this will affect 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The current state of Microsoft/Citrix/VMware within EUC (with a hint of Broadcom and Cloud Software Group)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What's new with Azure Virtual Desktop, Windows 365 (and the new </a:t>
            </a:r>
            <a:r>
              <a:rPr lang="en-US" sz="1400" dirty="0" err="1">
                <a:solidFill>
                  <a:srgbClr val="000000"/>
                </a:solidFill>
              </a:rPr>
              <a:t>XenClient</a:t>
            </a:r>
            <a:r>
              <a:rPr lang="en-US" sz="1400" dirty="0">
                <a:solidFill>
                  <a:srgbClr val="000000"/>
                </a:solidFill>
              </a:rPr>
              <a:t> feature that is coming?)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Microsoft </a:t>
            </a:r>
            <a:r>
              <a:rPr lang="en-US" sz="1400" dirty="0" err="1">
                <a:solidFill>
                  <a:srgbClr val="000000"/>
                </a:solidFill>
              </a:rPr>
              <a:t>DevBox</a:t>
            </a:r>
            <a:r>
              <a:rPr lang="en-US" sz="1400" dirty="0">
                <a:solidFill>
                  <a:srgbClr val="000000"/>
                </a:solidFill>
              </a:rPr>
              <a:t> and EUC targeting Developers?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Hybrid deployments and support for AVD / VMware / CVAD and how to combine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Microsoft Azure AD-based devices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Updates to CVAD and new Cloud Services!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Updates to Public Cloud services (and other nifty license changes)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Zero-Trust based file storage service - Because OneDrive is not good enough...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Secure Private Access and where are with providing secure access without using crappy VPN software?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9E7D9-54C4-4CB7-A717-4978FB4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 Quick Security related update!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BEFF24-F62E-4517-85E4-0B2B8B8BE3D1}"/>
              </a:ext>
            </a:extLst>
          </p:cNvPr>
          <p:cNvSpPr txBox="1"/>
          <p:nvPr/>
        </p:nvSpPr>
        <p:spPr>
          <a:xfrm>
            <a:off x="3803700" y="342451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</a:rPr>
              <a:t>End user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46" name="Group 1245">
            <a:extLst>
              <a:ext uri="{FF2B5EF4-FFF2-40B4-BE49-F238E27FC236}">
                <a16:creationId xmlns:a16="http://schemas.microsoft.com/office/drawing/2014/main" id="{4CA0BD9D-DA1D-4FF7-AADB-07FE3D5B2B34}"/>
              </a:ext>
            </a:extLst>
          </p:cNvPr>
          <p:cNvGrpSpPr>
            <a:grpSpLocks noChangeAspect="1"/>
          </p:cNvGrpSpPr>
          <p:nvPr/>
        </p:nvGrpSpPr>
        <p:grpSpPr>
          <a:xfrm>
            <a:off x="5077929" y="2725324"/>
            <a:ext cx="514410" cy="773504"/>
            <a:chOff x="2559051" y="11390313"/>
            <a:chExt cx="431801" cy="649288"/>
          </a:xfrm>
          <a:solidFill>
            <a:schemeClr val="bg1"/>
          </a:solidFill>
        </p:grpSpPr>
        <p:sp>
          <p:nvSpPr>
            <p:cNvPr id="47" name="Freeform 663">
              <a:extLst>
                <a:ext uri="{FF2B5EF4-FFF2-40B4-BE49-F238E27FC236}">
                  <a16:creationId xmlns:a16="http://schemas.microsoft.com/office/drawing/2014/main" id="{0ED9C5C3-EB72-4CC9-A8A6-24639BE0F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664">
              <a:extLst>
                <a:ext uri="{FF2B5EF4-FFF2-40B4-BE49-F238E27FC236}">
                  <a16:creationId xmlns:a16="http://schemas.microsoft.com/office/drawing/2014/main" id="{6A89826D-87AE-4856-85B1-477BAF298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665">
              <a:extLst>
                <a:ext uri="{FF2B5EF4-FFF2-40B4-BE49-F238E27FC236}">
                  <a16:creationId xmlns:a16="http://schemas.microsoft.com/office/drawing/2014/main" id="{78409752-A495-4172-81D4-81974F67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666">
              <a:extLst>
                <a:ext uri="{FF2B5EF4-FFF2-40B4-BE49-F238E27FC236}">
                  <a16:creationId xmlns:a16="http://schemas.microsoft.com/office/drawing/2014/main" id="{4940BDDE-A9E9-4FE3-B5F5-A3709792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667">
              <a:extLst>
                <a:ext uri="{FF2B5EF4-FFF2-40B4-BE49-F238E27FC236}">
                  <a16:creationId xmlns:a16="http://schemas.microsoft.com/office/drawing/2014/main" id="{46FB5C61-C05B-4A26-8DFD-BD96B2A6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0E68168-291E-F1A9-7336-6023E9AF74EC}"/>
              </a:ext>
            </a:extLst>
          </p:cNvPr>
          <p:cNvSpPr txBox="1"/>
          <p:nvPr/>
        </p:nvSpPr>
        <p:spPr>
          <a:xfrm>
            <a:off x="693523" y="1505119"/>
            <a:ext cx="5126509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effectLst/>
              </a:rPr>
              <a:t>Citrix NetScaler Vulnerabilities</a:t>
            </a:r>
          </a:p>
          <a:p>
            <a:pPr algn="l"/>
            <a:endParaRPr lang="en-US" sz="2400" b="1" i="0" dirty="0"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CVE-2022-27510 </a:t>
            </a:r>
            <a:r>
              <a:rPr lang="en-US" sz="2000" i="0" dirty="0">
                <a:effectLst/>
              </a:rPr>
              <a:t>(Affecting Gateway Component) </a:t>
            </a:r>
          </a:p>
          <a:p>
            <a:pPr algn="l"/>
            <a:endParaRPr lang="en-US" sz="20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</a:rPr>
              <a:t>CVE-2022-27518 </a:t>
            </a:r>
            <a:r>
              <a:rPr lang="en-US" sz="2000" i="0" dirty="0">
                <a:effectLst/>
              </a:rPr>
              <a:t>(Affecting Gateway Component only if Gateway is configured as SAML SP or SAML </a:t>
            </a:r>
            <a:r>
              <a:rPr lang="en-US" sz="2000" i="0" dirty="0" err="1">
                <a:effectLst/>
              </a:rPr>
              <a:t>iDP</a:t>
            </a:r>
            <a:endParaRPr lang="en-US" sz="2000" i="0" dirty="0">
              <a:effectLst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More information: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CVE-2022-27510, CVE-2022-27518 – Measuring Citrix ADC &amp; Gateway version adoption on the Internet</a:t>
            </a:r>
            <a:endParaRPr lang="en-US" sz="2000" i="0" dirty="0"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440700-7603-890F-A16D-E5BE8F66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832" y="1643409"/>
            <a:ext cx="5466967" cy="1187823"/>
          </a:xfrm>
          <a:prstGeom prst="rect">
            <a:avLst/>
          </a:prstGeom>
        </p:spPr>
      </p:pic>
      <p:sp>
        <p:nvSpPr>
          <p:cNvPr id="12" name="AutoShape 4" descr="May be an image of text that says 'Update adoption for CVE-2022-27510 &amp; CVE-2022-27518 (as of December 28th 2022) 45% 57% 42% United States Germany United Kingdom Switzerland Netherlands Australia China France Canada Italy Austria Belgium Sweden Norway Spain Denmark Hong Kong Japan Ireland Singapore 51% 62% 50% 20% 56% 41% 45% 60% 49% 45% 45% 49% 62% 38% 33% 40% 54% 0 total updated 1000 2000 3000 4000 5000 6000 7000 Servers updated for CVE-2022-27510 &amp; CVE-2022-27518'">
            <a:extLst>
              <a:ext uri="{FF2B5EF4-FFF2-40B4-BE49-F238E27FC236}">
                <a16:creationId xmlns:a16="http://schemas.microsoft.com/office/drawing/2014/main" id="{84182022-BDC8-3914-02A0-8EC496A9EF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75D2DE-24E3-A874-4D5E-4FE594E0E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709" y="3052118"/>
            <a:ext cx="4767931" cy="32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0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9E7D9-54C4-4CB7-A717-4978FB4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2022 – Are we seeing the rise of  «true» AI?!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BEFF24-F62E-4517-85E4-0B2B8B8BE3D1}"/>
              </a:ext>
            </a:extLst>
          </p:cNvPr>
          <p:cNvSpPr txBox="1"/>
          <p:nvPr/>
        </p:nvSpPr>
        <p:spPr>
          <a:xfrm>
            <a:off x="3803700" y="342451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</a:rPr>
              <a:t>End user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46" name="Group 1245">
            <a:extLst>
              <a:ext uri="{FF2B5EF4-FFF2-40B4-BE49-F238E27FC236}">
                <a16:creationId xmlns:a16="http://schemas.microsoft.com/office/drawing/2014/main" id="{4CA0BD9D-DA1D-4FF7-AADB-07FE3D5B2B34}"/>
              </a:ext>
            </a:extLst>
          </p:cNvPr>
          <p:cNvGrpSpPr>
            <a:grpSpLocks noChangeAspect="1"/>
          </p:cNvGrpSpPr>
          <p:nvPr/>
        </p:nvGrpSpPr>
        <p:grpSpPr>
          <a:xfrm>
            <a:off x="5077929" y="2725324"/>
            <a:ext cx="514410" cy="773504"/>
            <a:chOff x="2559051" y="11390313"/>
            <a:chExt cx="431801" cy="649288"/>
          </a:xfrm>
          <a:solidFill>
            <a:schemeClr val="bg1"/>
          </a:solidFill>
        </p:grpSpPr>
        <p:sp>
          <p:nvSpPr>
            <p:cNvPr id="47" name="Freeform 663">
              <a:extLst>
                <a:ext uri="{FF2B5EF4-FFF2-40B4-BE49-F238E27FC236}">
                  <a16:creationId xmlns:a16="http://schemas.microsoft.com/office/drawing/2014/main" id="{0ED9C5C3-EB72-4CC9-A8A6-24639BE0F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664">
              <a:extLst>
                <a:ext uri="{FF2B5EF4-FFF2-40B4-BE49-F238E27FC236}">
                  <a16:creationId xmlns:a16="http://schemas.microsoft.com/office/drawing/2014/main" id="{6A89826D-87AE-4856-85B1-477BAF298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665">
              <a:extLst>
                <a:ext uri="{FF2B5EF4-FFF2-40B4-BE49-F238E27FC236}">
                  <a16:creationId xmlns:a16="http://schemas.microsoft.com/office/drawing/2014/main" id="{78409752-A495-4172-81D4-81974F67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666">
              <a:extLst>
                <a:ext uri="{FF2B5EF4-FFF2-40B4-BE49-F238E27FC236}">
                  <a16:creationId xmlns:a16="http://schemas.microsoft.com/office/drawing/2014/main" id="{4940BDDE-A9E9-4FE3-B5F5-A3709792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667">
              <a:extLst>
                <a:ext uri="{FF2B5EF4-FFF2-40B4-BE49-F238E27FC236}">
                  <a16:creationId xmlns:a16="http://schemas.microsoft.com/office/drawing/2014/main" id="{46FB5C61-C05B-4A26-8DFD-BD96B2A6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pic>
        <p:nvPicPr>
          <p:cNvPr id="1026" name="Picture 2" descr="Skynet Symphonic - YouTube">
            <a:extLst>
              <a:ext uri="{FF2B5EF4-FFF2-40B4-BE49-F238E27FC236}">
                <a16:creationId xmlns:a16="http://schemas.microsoft.com/office/drawing/2014/main" id="{E651CA69-7536-9EAC-833B-FCA89ED77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72" y="3797548"/>
            <a:ext cx="3440755" cy="258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D70EA7-F4E8-DC6A-180C-691CEB44B9F7}"/>
              </a:ext>
            </a:extLst>
          </p:cNvPr>
          <p:cNvSpPr txBox="1"/>
          <p:nvPr/>
        </p:nvSpPr>
        <p:spPr>
          <a:xfrm>
            <a:off x="896392" y="3455329"/>
            <a:ext cx="326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i="1" dirty="0"/>
              <a:t>Not quite here yet....</a:t>
            </a:r>
            <a:endParaRPr lang="en-US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5CFA2E-1843-2551-8818-F991303D2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274" y="1387317"/>
            <a:ext cx="5454542" cy="2252678"/>
          </a:xfrm>
          <a:prstGeom prst="rect">
            <a:avLst/>
          </a:prstGeom>
        </p:spPr>
      </p:pic>
      <p:pic>
        <p:nvPicPr>
          <p:cNvPr id="1028" name="Picture 4" descr="5 Best Uses of Chat GPT for Writing">
            <a:extLst>
              <a:ext uri="{FF2B5EF4-FFF2-40B4-BE49-F238E27FC236}">
                <a16:creationId xmlns:a16="http://schemas.microsoft.com/office/drawing/2014/main" id="{FBE310D9-6467-F6E9-3117-3332EBACB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3" y="1371600"/>
            <a:ext cx="3572894" cy="20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2F14D-00A0-53BB-DAFB-7EBFA4F2E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885" y="4699554"/>
            <a:ext cx="5460866" cy="1516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10198-C468-F242-C611-557F0953D577}"/>
              </a:ext>
            </a:extLst>
          </p:cNvPr>
          <p:cNvSpPr txBox="1"/>
          <p:nvPr/>
        </p:nvSpPr>
        <p:spPr>
          <a:xfrm>
            <a:off x="3958721" y="4261219"/>
            <a:ext cx="3267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i="1" dirty="0"/>
              <a:t>Still getting closer....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129CE-5FE0-B838-A764-206D3C1D1E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12" y="1249379"/>
            <a:ext cx="5622836" cy="5303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1A94B-979A-25B5-AEB6-DFA192B5B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49472" y="3283230"/>
            <a:ext cx="4777896" cy="156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1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9E7D9-54C4-4CB7-A717-4978FB4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Current state of VMware / Citrix / Microsoft 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4BEFF24-F62E-4517-85E4-0B2B8B8BE3D1}"/>
              </a:ext>
            </a:extLst>
          </p:cNvPr>
          <p:cNvSpPr txBox="1"/>
          <p:nvPr/>
        </p:nvSpPr>
        <p:spPr>
          <a:xfrm>
            <a:off x="3803700" y="3424519"/>
            <a:ext cx="1284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b="1" dirty="0">
                <a:solidFill>
                  <a:schemeClr val="bg1"/>
                </a:solidFill>
              </a:rPr>
              <a:t>End user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46" name="Group 1245">
            <a:extLst>
              <a:ext uri="{FF2B5EF4-FFF2-40B4-BE49-F238E27FC236}">
                <a16:creationId xmlns:a16="http://schemas.microsoft.com/office/drawing/2014/main" id="{4CA0BD9D-DA1D-4FF7-AADB-07FE3D5B2B34}"/>
              </a:ext>
            </a:extLst>
          </p:cNvPr>
          <p:cNvGrpSpPr>
            <a:grpSpLocks noChangeAspect="1"/>
          </p:cNvGrpSpPr>
          <p:nvPr/>
        </p:nvGrpSpPr>
        <p:grpSpPr>
          <a:xfrm>
            <a:off x="5077929" y="2725324"/>
            <a:ext cx="514410" cy="773504"/>
            <a:chOff x="2559051" y="11390313"/>
            <a:chExt cx="431801" cy="649288"/>
          </a:xfrm>
          <a:solidFill>
            <a:schemeClr val="bg1"/>
          </a:solidFill>
        </p:grpSpPr>
        <p:sp>
          <p:nvSpPr>
            <p:cNvPr id="47" name="Freeform 663">
              <a:extLst>
                <a:ext uri="{FF2B5EF4-FFF2-40B4-BE49-F238E27FC236}">
                  <a16:creationId xmlns:a16="http://schemas.microsoft.com/office/drawing/2014/main" id="{0ED9C5C3-EB72-4CC9-A8A6-24639BE0F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664">
              <a:extLst>
                <a:ext uri="{FF2B5EF4-FFF2-40B4-BE49-F238E27FC236}">
                  <a16:creationId xmlns:a16="http://schemas.microsoft.com/office/drawing/2014/main" id="{6A89826D-87AE-4856-85B1-477BAF298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665">
              <a:extLst>
                <a:ext uri="{FF2B5EF4-FFF2-40B4-BE49-F238E27FC236}">
                  <a16:creationId xmlns:a16="http://schemas.microsoft.com/office/drawing/2014/main" id="{78409752-A495-4172-81D4-81974F67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666">
              <a:extLst>
                <a:ext uri="{FF2B5EF4-FFF2-40B4-BE49-F238E27FC236}">
                  <a16:creationId xmlns:a16="http://schemas.microsoft.com/office/drawing/2014/main" id="{4940BDDE-A9E9-4FE3-B5F5-A3709792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667">
              <a:extLst>
                <a:ext uri="{FF2B5EF4-FFF2-40B4-BE49-F238E27FC236}">
                  <a16:creationId xmlns:a16="http://schemas.microsoft.com/office/drawing/2014/main" id="{46FB5C61-C05B-4A26-8DFD-BD96B2A6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AAB70-0C3E-4ED9-926F-1AD622F75C38}"/>
              </a:ext>
            </a:extLst>
          </p:cNvPr>
          <p:cNvSpPr txBox="1"/>
          <p:nvPr/>
        </p:nvSpPr>
        <p:spPr>
          <a:xfrm>
            <a:off x="569934" y="1365337"/>
            <a:ext cx="95873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Citrix: Old names (and products) are back!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XenServer, NetScaler, Sharefile (Did they really ever leave?)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Undos end-of-life for XenMobile and XenServer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Different business units within Cloud Software Group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How will collaboration and support work between </a:t>
            </a:r>
            <a:r>
              <a:rPr lang="nb-NO" sz="2000" dirty="0" err="1"/>
              <a:t>them</a:t>
            </a:r>
            <a:r>
              <a:rPr lang="nb-NO" sz="2000" dirty="0"/>
              <a:t>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/>
              <a:t>Ufortunately</a:t>
            </a:r>
            <a:r>
              <a:rPr lang="nb-NO" sz="2000" dirty="0"/>
              <a:t> a </a:t>
            </a:r>
            <a:r>
              <a:rPr lang="nb-NO" sz="2000" dirty="0" err="1"/>
              <a:t>sad</a:t>
            </a:r>
            <a:r>
              <a:rPr lang="nb-NO" sz="2000" dirty="0"/>
              <a:t> </a:t>
            </a:r>
            <a:r>
              <a:rPr lang="nb-NO" sz="2000" dirty="0" err="1"/>
              <a:t>day</a:t>
            </a:r>
            <a:r>
              <a:rPr lang="nb-NO" sz="2000" dirty="0"/>
              <a:t> </a:t>
            </a:r>
            <a:r>
              <a:rPr lang="nb-NO" sz="2000" dirty="0" err="1"/>
              <a:t>yesterday</a:t>
            </a:r>
            <a:r>
              <a:rPr lang="nb-NO" sz="2000" dirty="0"/>
              <a:t> </a:t>
            </a:r>
            <a:r>
              <a:rPr lang="nb-NO" sz="2000" dirty="0" err="1"/>
              <a:t>with</a:t>
            </a:r>
            <a:r>
              <a:rPr lang="nb-NO" sz="2000" dirty="0"/>
              <a:t> </a:t>
            </a:r>
            <a:r>
              <a:rPr lang="nb-NO" sz="2000" dirty="0" err="1"/>
              <a:t>many</a:t>
            </a:r>
            <a:r>
              <a:rPr lang="nb-NO" sz="2000" dirty="0"/>
              <a:t> </a:t>
            </a:r>
            <a:r>
              <a:rPr lang="nb-NO" sz="2000" dirty="0" err="1"/>
              <a:t>layoffs</a:t>
            </a:r>
            <a:endParaRPr lang="nb-NO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VMware: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 err="1"/>
              <a:t>Aquired</a:t>
            </a:r>
            <a:r>
              <a:rPr lang="nb-NO" sz="2000" dirty="0"/>
              <a:t> by Broadcom (</a:t>
            </a:r>
            <a:r>
              <a:rPr lang="nb-NO" sz="2000" dirty="0" err="1"/>
              <a:t>don’t</a:t>
            </a:r>
            <a:r>
              <a:rPr lang="nb-NO" sz="2000" dirty="0"/>
              <a:t> </a:t>
            </a:r>
            <a:r>
              <a:rPr lang="nb-NO" sz="2000" dirty="0" err="1"/>
              <a:t>they</a:t>
            </a:r>
            <a:r>
              <a:rPr lang="nb-NO" sz="2000" dirty="0"/>
              <a:t> make NICs?)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Given with Broadcom’s history with Symantec and CA it is going to be interesting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dirty="0"/>
              <a:t>Still </a:t>
            </a:r>
            <a:r>
              <a:rPr lang="nb-NO" sz="2000" dirty="0" err="1"/>
              <a:t>awating</a:t>
            </a:r>
            <a:r>
              <a:rPr lang="nb-NO" sz="2000" dirty="0"/>
              <a:t> </a:t>
            </a:r>
            <a:r>
              <a:rPr lang="nb-NO" sz="2000" dirty="0" err="1"/>
              <a:t>the</a:t>
            </a:r>
            <a:r>
              <a:rPr lang="nb-NO" sz="2000" dirty="0"/>
              <a:t> EU </a:t>
            </a:r>
            <a:r>
              <a:rPr lang="nb-NO" sz="2000" dirty="0" err="1"/>
              <a:t>approval</a:t>
            </a:r>
            <a:endParaRPr lang="nb-NO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10D4A090-0621-28E0-1719-2CA37635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37" y="1983492"/>
            <a:ext cx="3790013" cy="225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5A9610-E759-40AD-F258-BF363C316275}"/>
              </a:ext>
            </a:extLst>
          </p:cNvPr>
          <p:cNvSpPr txBox="1"/>
          <p:nvPr/>
        </p:nvSpPr>
        <p:spPr>
          <a:xfrm>
            <a:off x="8064338" y="1402530"/>
            <a:ext cx="3790012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Citrix Gateway Service hosted 46 million user sessions in August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46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A9E7D9-54C4-4CB7-A717-4978FB4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Current state of VMware / Citrix / Microsoft </a:t>
            </a:r>
            <a:endParaRPr lang="en-US" dirty="0"/>
          </a:p>
        </p:txBody>
      </p:sp>
      <p:grpSp>
        <p:nvGrpSpPr>
          <p:cNvPr id="46" name="Group 1245">
            <a:extLst>
              <a:ext uri="{FF2B5EF4-FFF2-40B4-BE49-F238E27FC236}">
                <a16:creationId xmlns:a16="http://schemas.microsoft.com/office/drawing/2014/main" id="{4CA0BD9D-DA1D-4FF7-AADB-07FE3D5B2B34}"/>
              </a:ext>
            </a:extLst>
          </p:cNvPr>
          <p:cNvGrpSpPr>
            <a:grpSpLocks noChangeAspect="1"/>
          </p:cNvGrpSpPr>
          <p:nvPr/>
        </p:nvGrpSpPr>
        <p:grpSpPr>
          <a:xfrm>
            <a:off x="5077929" y="2725324"/>
            <a:ext cx="514410" cy="773504"/>
            <a:chOff x="2559051" y="11390313"/>
            <a:chExt cx="431801" cy="649288"/>
          </a:xfrm>
          <a:solidFill>
            <a:schemeClr val="bg1"/>
          </a:solidFill>
        </p:grpSpPr>
        <p:sp>
          <p:nvSpPr>
            <p:cNvPr id="47" name="Freeform 663">
              <a:extLst>
                <a:ext uri="{FF2B5EF4-FFF2-40B4-BE49-F238E27FC236}">
                  <a16:creationId xmlns:a16="http://schemas.microsoft.com/office/drawing/2014/main" id="{0ED9C5C3-EB72-4CC9-A8A6-24639BE0F5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8" name="Freeform 664">
              <a:extLst>
                <a:ext uri="{FF2B5EF4-FFF2-40B4-BE49-F238E27FC236}">
                  <a16:creationId xmlns:a16="http://schemas.microsoft.com/office/drawing/2014/main" id="{6A89826D-87AE-4856-85B1-477BAF298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9" name="Freeform 665">
              <a:extLst>
                <a:ext uri="{FF2B5EF4-FFF2-40B4-BE49-F238E27FC236}">
                  <a16:creationId xmlns:a16="http://schemas.microsoft.com/office/drawing/2014/main" id="{78409752-A495-4172-81D4-81974F67A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0" name="Freeform 666">
              <a:extLst>
                <a:ext uri="{FF2B5EF4-FFF2-40B4-BE49-F238E27FC236}">
                  <a16:creationId xmlns:a16="http://schemas.microsoft.com/office/drawing/2014/main" id="{4940BDDE-A9E9-4FE3-B5F5-A37097923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51" name="Freeform 667">
              <a:extLst>
                <a:ext uri="{FF2B5EF4-FFF2-40B4-BE49-F238E27FC236}">
                  <a16:creationId xmlns:a16="http://schemas.microsoft.com/office/drawing/2014/main" id="{46FB5C61-C05B-4A26-8DFD-BD96B2A65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92AAB70-0C3E-4ED9-926F-1AD622F75C38}"/>
              </a:ext>
            </a:extLst>
          </p:cNvPr>
          <p:cNvSpPr txBox="1"/>
          <p:nvPr/>
        </p:nvSpPr>
        <p:spPr>
          <a:xfrm>
            <a:off x="308918" y="1249379"/>
            <a:ext cx="8371703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400" b="1" dirty="0"/>
              <a:t>Microsoft: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Still pushing out rapid changes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AVD and Windows 365 product teams</a:t>
            </a:r>
            <a:br>
              <a:rPr lang="nb-NO" sz="2000" b="1" dirty="0"/>
            </a:br>
            <a:r>
              <a:rPr lang="nb-NO" sz="2000" b="1" dirty="0"/>
              <a:t>under the same management in MS now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New SKUs and </a:t>
            </a:r>
            <a:r>
              <a:rPr lang="nb-NO" sz="2000" b="1" dirty="0" err="1"/>
              <a:t>licenses</a:t>
            </a:r>
            <a:r>
              <a:rPr lang="nb-NO" sz="2000" b="1" dirty="0"/>
              <a:t>!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/>
              <a:t>Always trying to making Azure the more </a:t>
            </a:r>
            <a:br>
              <a:rPr lang="nb-NO" dirty="0"/>
            </a:br>
            <a:r>
              <a:rPr lang="nb-NO" dirty="0"/>
              <a:t>preferable option for Windows workloads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/>
              <a:t>Microsoft Teams Shared Device licenses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000" b="1" dirty="0"/>
              <a:t>New Product </a:t>
            </a:r>
            <a:r>
              <a:rPr lang="nb-NO" sz="2000" b="1" dirty="0" err="1"/>
              <a:t>names</a:t>
            </a:r>
            <a:r>
              <a:rPr lang="nb-NO" sz="2000" b="1" dirty="0"/>
              <a:t>!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/>
              <a:t>Azure AD – Part of the Entra product family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dirty="0"/>
              <a:t>Endpoint Manager – Intune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nb-NO" sz="2000" b="1" dirty="0"/>
          </a:p>
          <a:p>
            <a:pPr lvl="1">
              <a:lnSpc>
                <a:spcPct val="150000"/>
              </a:lnSpc>
            </a:pPr>
            <a:endParaRPr lang="en-US" sz="16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06118-C27A-47E4-DF80-0B34985A6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114" y="1457017"/>
            <a:ext cx="6142460" cy="1265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4A9E5-4FDF-50B6-3209-DF48CA38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11" y="2628843"/>
            <a:ext cx="5895824" cy="8314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ABC75B-B722-7AA8-FD59-D2DE5DA9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411" y="3649869"/>
            <a:ext cx="5515174" cy="1093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FF58D0-B9D3-5258-66F7-467DBE79E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417" y="4850414"/>
            <a:ext cx="5754306" cy="138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rix_6_2016">
  <a:themeElements>
    <a:clrScheme name="Citrix Corp Palette 2016 update">
      <a:dk1>
        <a:sysClr val="windowText" lastClr="000000"/>
      </a:dk1>
      <a:lt1>
        <a:sysClr val="window" lastClr="FFFFFF"/>
      </a:lt1>
      <a:dk2>
        <a:srgbClr val="DBD9D1"/>
      </a:dk2>
      <a:lt2>
        <a:srgbClr val="B8B3AD"/>
      </a:lt2>
      <a:accent1>
        <a:srgbClr val="23AAE2"/>
      </a:accent1>
      <a:accent2>
        <a:srgbClr val="B7DB00"/>
      </a:accent2>
      <a:accent3>
        <a:srgbClr val="FF9E1B"/>
      </a:accent3>
      <a:accent4>
        <a:srgbClr val="F9423A"/>
      </a:accent4>
      <a:accent5>
        <a:srgbClr val="E90595"/>
      </a:accent5>
      <a:accent6>
        <a:srgbClr val="737373"/>
      </a:accent6>
      <a:hlink>
        <a:srgbClr val="00A3E0"/>
      </a:hlink>
      <a:folHlink>
        <a:srgbClr val="DBD9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YCUGC2022" id="{1285A80D-67E6-433D-BE01-1D4BA866FF7F}" vid="{111B2026-66ED-456E-8974-5786152CBF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3" ma:contentTypeDescription="Create a new document." ma:contentTypeScope="" ma:versionID="4b5f17be18e34e1289739cdfd10734b9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aa84d6e9205d9eeb71b5bedb3bbdf5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D05D8D5-D0E5-43D9-B2D9-978B13BC4568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185832c1-a361-4be1-b883-bb7893c6cdc9"/>
    <ds:schemaRef ds:uri="http://purl.org/dc/terms/"/>
    <ds:schemaRef ds:uri="b2d2f379-e54e-4947-9c46-21371fd54172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E273861-6F31-448D-8539-A773599410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85832c1-a361-4be1-b883-bb7893c6cdc9"/>
    <ds:schemaRef ds:uri="b2d2f379-e54e-4947-9c46-21371fd541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228090-2E05-4AE2-80F8-478BA3625A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MYCUGC2022</Template>
  <TotalTime>3887</TotalTime>
  <Words>2228</Words>
  <Application>Microsoft Office PowerPoint</Application>
  <PresentationFormat>Widescreen</PresentationFormat>
  <Paragraphs>417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Avenir Book</vt:lpstr>
      <vt:lpstr>Avenir Light</vt:lpstr>
      <vt:lpstr>Calibri</vt:lpstr>
      <vt:lpstr>Calibri Light</vt:lpstr>
      <vt:lpstr>IBM Plex Sans</vt:lpstr>
      <vt:lpstr>Public Sans</vt:lpstr>
      <vt:lpstr>Segoe UI</vt:lpstr>
      <vt:lpstr>Tahoma</vt:lpstr>
      <vt:lpstr>Citrix_6_2016</vt:lpstr>
      <vt:lpstr>PowerPoint Presentation</vt:lpstr>
      <vt:lpstr>PowerPoint Presentation</vt:lpstr>
      <vt:lpstr>PowerPoint Presentation</vt:lpstr>
      <vt:lpstr>PowerPoint Presentation</vt:lpstr>
      <vt:lpstr>Agenda</vt:lpstr>
      <vt:lpstr>A Quick Security related update! </vt:lpstr>
      <vt:lpstr>2022 – Are we seeing the rise of  «true» AI?!</vt:lpstr>
      <vt:lpstr>Current state of VMware / Citrix / Microsoft </vt:lpstr>
      <vt:lpstr>Current state of VMware / Citrix / Microsoft </vt:lpstr>
      <vt:lpstr>New with Azure Virtual Desktop &amp; Windows 365</vt:lpstr>
      <vt:lpstr>New with Azure Virtual Desktop &amp; Windows 365</vt:lpstr>
      <vt:lpstr>New with Citrix Cloud</vt:lpstr>
      <vt:lpstr>New with Citrix Cloud</vt:lpstr>
      <vt:lpstr>New with Citrix Cloud</vt:lpstr>
      <vt:lpstr>New with CVAD 2212 Release</vt:lpstr>
      <vt:lpstr>New VMware Horizon</vt:lpstr>
      <vt:lpstr>Other news! </vt:lpstr>
      <vt:lpstr>Azure DevBox and Deployment Enviroments</vt:lpstr>
      <vt:lpstr>Hybrid support with VDI capabilities?</vt:lpstr>
      <vt:lpstr>Intune and Windows what’s new?</vt:lpstr>
      <vt:lpstr>Intune and Windows what’s new?</vt:lpstr>
      <vt:lpstr>Azure AD Updates in 2022 </vt:lpstr>
      <vt:lpstr>Teams Shared Channels and Azure AD B2B</vt:lpstr>
      <vt:lpstr>Hybrid Cloud Kerberos Trust</vt:lpstr>
      <vt:lpstr>Other «nifty» related Azure and Azure AD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Citrix Secure Private Access</vt:lpstr>
      <vt:lpstr>PowerPoint Presentation</vt:lpstr>
      <vt:lpstr>Cloudflare Zero-Trust</vt:lpstr>
      <vt:lpstr>PowerPoint Presentation</vt:lpstr>
      <vt:lpstr>The solution we ended up with</vt:lpstr>
      <vt:lpstr>What does 2023 hold for EUC?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SANDBU Marius</dc:creator>
  <cp:lastModifiedBy>SANDBU Marius</cp:lastModifiedBy>
  <cp:revision>3</cp:revision>
  <cp:lastPrinted>2017-01-17T18:32:13Z</cp:lastPrinted>
  <dcterms:created xsi:type="dcterms:W3CDTF">2022-12-22T08:18:56Z</dcterms:created>
  <dcterms:modified xsi:type="dcterms:W3CDTF">2023-01-11T14:34:21Z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MSIP_Label_c5e6e129-f928-4a05-ae32-d838f6b21bdd_Enabled">
    <vt:lpwstr>true</vt:lpwstr>
  </property>
  <property fmtid="{D5CDD505-2E9C-101B-9397-08002B2CF9AE}" pid="4" name="MSIP_Label_c5e6e129-f928-4a05-ae32-d838f6b21bdd_SetDate">
    <vt:lpwstr>2023-01-11T14:34:21Z</vt:lpwstr>
  </property>
  <property fmtid="{D5CDD505-2E9C-101B-9397-08002B2CF9AE}" pid="5" name="MSIP_Label_c5e6e129-f928-4a05-ae32-d838f6b21bdd_Method">
    <vt:lpwstr>Standard</vt:lpwstr>
  </property>
  <property fmtid="{D5CDD505-2E9C-101B-9397-08002B2CF9AE}" pid="6" name="MSIP_Label_c5e6e129-f928-4a05-ae32-d838f6b21bdd_Name">
    <vt:lpwstr>EN Restricted use</vt:lpwstr>
  </property>
  <property fmtid="{D5CDD505-2E9C-101B-9397-08002B2CF9AE}" pid="7" name="MSIP_Label_c5e6e129-f928-4a05-ae32-d838f6b21bdd_SiteId">
    <vt:lpwstr>8b87af7d-8647-4dc7-8df4-5f69a2011bb5</vt:lpwstr>
  </property>
  <property fmtid="{D5CDD505-2E9C-101B-9397-08002B2CF9AE}" pid="8" name="MSIP_Label_c5e6e129-f928-4a05-ae32-d838f6b21bdd_ActionId">
    <vt:lpwstr>d3719bcc-db20-4386-8b14-8a82ce5ee1cd</vt:lpwstr>
  </property>
  <property fmtid="{D5CDD505-2E9C-101B-9397-08002B2CF9AE}" pid="9" name="MSIP_Label_c5e6e129-f928-4a05-ae32-d838f6b21bdd_ContentBits">
    <vt:lpwstr>3</vt:lpwstr>
  </property>
</Properties>
</file>